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1" r:id="rId3"/>
    <p:sldId id="360" r:id="rId4"/>
    <p:sldId id="342" r:id="rId5"/>
    <p:sldId id="343" r:id="rId6"/>
    <p:sldId id="344" r:id="rId7"/>
    <p:sldId id="345" r:id="rId8"/>
    <p:sldId id="361" r:id="rId9"/>
    <p:sldId id="346" r:id="rId10"/>
    <p:sldId id="347" r:id="rId11"/>
    <p:sldId id="348" r:id="rId12"/>
    <p:sldId id="362" r:id="rId13"/>
    <p:sldId id="351" r:id="rId14"/>
    <p:sldId id="354" r:id="rId15"/>
    <p:sldId id="349" r:id="rId16"/>
    <p:sldId id="355" r:id="rId17"/>
    <p:sldId id="350" r:id="rId18"/>
    <p:sldId id="352" r:id="rId19"/>
    <p:sldId id="353" r:id="rId20"/>
    <p:sldId id="363" r:id="rId21"/>
    <p:sldId id="356" r:id="rId22"/>
    <p:sldId id="357" r:id="rId23"/>
    <p:sldId id="358" r:id="rId24"/>
    <p:sldId id="364" r:id="rId25"/>
    <p:sldId id="365" r:id="rId26"/>
    <p:sldId id="366" r:id="rId27"/>
    <p:sldId id="359" r:id="rId28"/>
    <p:sldId id="326" r:id="rId29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81" d="100"/>
          <a:sy n="81" d="100"/>
        </p:scale>
        <p:origin x="-363" y="-33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4196821-5533-4F3D-B589-978D25C4AE48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FA220A0-0C10-4BFE-8F52-983C04D35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2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ABDADAA-18B9-472F-8C69-70C96516374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98500"/>
            <a:ext cx="62007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5795AE4-4497-49E0-9281-86677CD0F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98500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F2496-3992-43A1-A414-AD3BB6055A6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8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07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4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8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0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7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08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31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5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2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43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0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chemeClr val="accent1">
                <a:lumMod val="60000"/>
                <a:lumOff val="40000"/>
              </a:schemeClr>
            </a:gs>
            <a:gs pos="95000">
              <a:schemeClr val="tx2">
                <a:lumMod val="40000"/>
                <a:lumOff val="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7462"/>
            <a:ext cx="9433048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No automatic alt text availabl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30" y="4221088"/>
            <a:ext cx="2027191" cy="14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43472" y="1916835"/>
            <a:ext cx="9433048" cy="15121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tx2"/>
                </a:solidFill>
                <a:latin typeface="GHEA Grapalat" pitchFamily="50" charset="0"/>
                <a:ea typeface="+mj-ea"/>
                <a:cs typeface="+mj-cs"/>
              </a:defRPr>
            </a:lvl1pPr>
          </a:lstStyle>
          <a:p>
            <a:r>
              <a:rPr lang="hy-AM" sz="2400" dirty="0" smtClean="0">
                <a:cs typeface="Arial" panose="020B0604020202020204" pitchFamily="34" charset="0"/>
              </a:rPr>
              <a:t>ՀԱՐԿԱՅԻՆ ՕՐԵՆՍԳՐՔՈՒՄ ԿԱՏԱՐՎԱԾ ՓՈՓՈԽՈՒԹՅՈՒՆՆԵՐԻ ՀԻՄՆԱԿԱՆ ՈՒՂՂՈՒԹՅՈՒՆՆԵՐԸ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3792" y="5964485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dirty="0">
                <a:latin typeface="GHEA Grapalat" pitchFamily="50" charset="0"/>
                <a:cs typeface="Arial" panose="020B0604020202020204" pitchFamily="34" charset="0"/>
              </a:rPr>
              <a:t>ԵՐԵՎԱՆ</a:t>
            </a:r>
            <a:r>
              <a:rPr lang="ru-RU" dirty="0">
                <a:latin typeface="GHEA Grapalat" pitchFamily="50" charset="0"/>
                <a:cs typeface="Arial" panose="020B0604020202020204" pitchFamily="34" charset="0"/>
              </a:rPr>
              <a:t> 201</a:t>
            </a:r>
            <a:r>
              <a:rPr lang="en-US" dirty="0">
                <a:latin typeface="GHEA Grapalat" pitchFamily="50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886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ԴՐՈՒՅՔԱՉԱՓԵՐ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(2)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628800"/>
            <a:ext cx="10873208" cy="4896544"/>
          </a:xfrm>
        </p:spPr>
        <p:txBody>
          <a:bodyPr>
            <a:normAutofit fontScale="92500" lnSpcReduction="10000"/>
          </a:bodyPr>
          <a:lstStyle/>
          <a:p>
            <a:r>
              <a:rPr lang="hy-AM" dirty="0">
                <a:latin typeface="GHEA Grapalat" pitchFamily="50" charset="0"/>
              </a:rPr>
              <a:t>շ</a:t>
            </a:r>
            <a:r>
              <a:rPr lang="hy-AM" dirty="0" smtClean="0">
                <a:latin typeface="GHEA Grapalat" pitchFamily="50" charset="0"/>
              </a:rPr>
              <a:t>ահութահարկի դրույքաչափը </a:t>
            </a:r>
            <a:r>
              <a:rPr lang="en-US" dirty="0" smtClean="0">
                <a:latin typeface="GHEA Grapalat" pitchFamily="50" charset="0"/>
              </a:rPr>
              <a:t>20 </a:t>
            </a:r>
            <a:r>
              <a:rPr lang="hy-AM" dirty="0" smtClean="0">
                <a:latin typeface="GHEA Grapalat" pitchFamily="50" charset="0"/>
              </a:rPr>
              <a:t>տոկոսից նվազեցվել է </a:t>
            </a:r>
            <a:r>
              <a:rPr lang="en-US" dirty="0" smtClean="0">
                <a:latin typeface="GHEA Grapalat" pitchFamily="50" charset="0"/>
              </a:rPr>
              <a:t>18 </a:t>
            </a:r>
            <a:r>
              <a:rPr lang="hy-AM" dirty="0" smtClean="0">
                <a:latin typeface="GHEA Grapalat" pitchFamily="50" charset="0"/>
              </a:rPr>
              <a:t>տոկոս,</a:t>
            </a:r>
          </a:p>
          <a:p>
            <a:r>
              <a:rPr lang="hy-AM" dirty="0">
                <a:latin typeface="GHEA Grapalat" pitchFamily="50" charset="0"/>
              </a:rPr>
              <a:t>ոչ ռեզիդենտ </a:t>
            </a:r>
            <a:r>
              <a:rPr lang="hy-AM" dirty="0" smtClean="0">
                <a:latin typeface="GHEA Grapalat" pitchFamily="50" charset="0"/>
              </a:rPr>
              <a:t>կազմակերպությունների և օտարերկրյա քաղաքացիների՝ </a:t>
            </a:r>
            <a:r>
              <a:rPr lang="hy-AM" dirty="0">
                <a:latin typeface="GHEA Grapalat" pitchFamily="50" charset="0"/>
              </a:rPr>
              <a:t>հայաստանյան աղբյուրներից ստացվող </a:t>
            </a:r>
            <a:r>
              <a:rPr lang="hy-AM" dirty="0" smtClean="0">
                <a:latin typeface="GHEA Grapalat" pitchFamily="50" charset="0"/>
              </a:rPr>
              <a:t>շահաբա­ժին­ների հարկման դրույքաչափը 10 տոկոսից նվազեցվել է 5 տոկոս,</a:t>
            </a:r>
          </a:p>
          <a:p>
            <a:r>
              <a:rPr lang="hy-AM" dirty="0" smtClean="0">
                <a:latin typeface="GHEA Grapalat" pitchFamily="50" charset="0"/>
              </a:rPr>
              <a:t>միջազգային լավագույն փորձին համահունչ՝ ակցիզային հարկի տոկոսային դրույքաչափերը վերացվել են և ներդրվել են միայն հաստատուն դրույքաչափեր,</a:t>
            </a:r>
          </a:p>
          <a:p>
            <a:r>
              <a:rPr lang="hy-AM" dirty="0">
                <a:latin typeface="GHEA Grapalat" pitchFamily="50" charset="0"/>
              </a:rPr>
              <a:t>բ</a:t>
            </a:r>
            <a:r>
              <a:rPr lang="hy-AM" dirty="0" smtClean="0">
                <a:latin typeface="GHEA Grapalat" pitchFamily="50" charset="0"/>
              </a:rPr>
              <a:t>արձրացվել են էթիլային </a:t>
            </a:r>
            <a:r>
              <a:rPr lang="hy-AM" dirty="0">
                <a:latin typeface="GHEA Grapalat" pitchFamily="50" charset="0"/>
              </a:rPr>
              <a:t>սպիրտի, օղու (բացա­ռու­թյամբ </a:t>
            </a:r>
            <a:r>
              <a:rPr lang="hy-AM" dirty="0" smtClean="0">
                <a:latin typeface="GHEA Grapalat" pitchFamily="50" charset="0"/>
              </a:rPr>
              <a:t>պտուղներից </a:t>
            </a:r>
            <a:r>
              <a:rPr lang="hy-AM" dirty="0">
                <a:latin typeface="GHEA Grapalat" pitchFamily="50" charset="0"/>
              </a:rPr>
              <a:t>և հատապտուղներից պատրաստված օղու), գարեջրի և IQOS </a:t>
            </a:r>
            <a:r>
              <a:rPr lang="hy-AM" dirty="0" smtClean="0">
                <a:latin typeface="GHEA Grapalat" pitchFamily="50" charset="0"/>
              </a:rPr>
              <a:t>տեխնոլո</a:t>
            </a:r>
            <a:r>
              <a:rPr lang="hy-AM" dirty="0">
                <a:latin typeface="GHEA Grapalat" pitchFamily="50" charset="0"/>
              </a:rPr>
              <a:t>­­</a:t>
            </a:r>
            <a:r>
              <a:rPr lang="hy-AM" dirty="0" smtClean="0">
                <a:latin typeface="GHEA Grapalat" pitchFamily="50" charset="0"/>
              </a:rPr>
              <a:t>գիայով </a:t>
            </a:r>
            <a:r>
              <a:rPr lang="hy-AM" dirty="0">
                <a:latin typeface="GHEA Grapalat" pitchFamily="50" charset="0"/>
              </a:rPr>
              <a:t>ծխախոտի արտադրանքի մասով ակցիզային հարկի </a:t>
            </a:r>
            <a:r>
              <a:rPr lang="hy-AM" dirty="0" smtClean="0">
                <a:latin typeface="GHEA Grapalat" pitchFamily="50" charset="0"/>
              </a:rPr>
              <a:t>դրույքաչա­փերը,</a:t>
            </a:r>
          </a:p>
          <a:p>
            <a:r>
              <a:rPr lang="hy-AM" dirty="0" smtClean="0">
                <a:latin typeface="GHEA Grapalat" pitchFamily="50" charset="0"/>
              </a:rPr>
              <a:t>սահմանվել է, որ ակցիզային հարկի հաստատուն դրույքաչափերը տարեկան </a:t>
            </a:r>
            <a:r>
              <a:rPr lang="en-US" dirty="0" smtClean="0">
                <a:latin typeface="GHEA Grapalat" pitchFamily="50" charset="0"/>
              </a:rPr>
              <a:t>3 </a:t>
            </a:r>
            <a:r>
              <a:rPr lang="hy-AM" dirty="0" smtClean="0">
                <a:latin typeface="GHEA Grapalat" pitchFamily="50" charset="0"/>
              </a:rPr>
              <a:t>տոկոսով բարձրանալու են</a:t>
            </a:r>
          </a:p>
          <a:p>
            <a:endParaRPr lang="en-US" dirty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ԴՐՈՒՅՔԱՉԱՓԵՐ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(3)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2816"/>
            <a:ext cx="10515600" cy="3816424"/>
          </a:xfrm>
        </p:spPr>
        <p:txBody>
          <a:bodyPr>
            <a:normAutofit/>
          </a:bodyPr>
          <a:lstStyle/>
          <a:p>
            <a:r>
              <a:rPr lang="hy-AM" dirty="0">
                <a:latin typeface="GHEA Grapalat" pitchFamily="50" charset="0"/>
              </a:rPr>
              <a:t>շուրջ </a:t>
            </a:r>
            <a:r>
              <a:rPr lang="en-US" dirty="0">
                <a:latin typeface="GHEA Grapalat" pitchFamily="50" charset="0"/>
              </a:rPr>
              <a:t>20 </a:t>
            </a:r>
            <a:r>
              <a:rPr lang="hy-AM" dirty="0">
                <a:latin typeface="GHEA Grapalat" pitchFamily="50" charset="0"/>
              </a:rPr>
              <a:t>տոկոսով բարձրացվել են </a:t>
            </a:r>
            <a:r>
              <a:rPr lang="hy-AM" dirty="0" smtClean="0">
                <a:latin typeface="GHEA Grapalat" pitchFamily="50" charset="0"/>
              </a:rPr>
              <a:t>վիճակախաղերի և շահումով խաղերի կազմակերպման համար վճարվող պետական տուրքի դրույքաչափերը,</a:t>
            </a:r>
          </a:p>
          <a:p>
            <a:r>
              <a:rPr lang="hy-AM" dirty="0">
                <a:latin typeface="GHEA Grapalat" pitchFamily="50" charset="0"/>
              </a:rPr>
              <a:t>բ</a:t>
            </a:r>
            <a:r>
              <a:rPr lang="hy-AM" dirty="0" smtClean="0">
                <a:latin typeface="GHEA Grapalat" pitchFamily="50" charset="0"/>
              </a:rPr>
              <a:t>արձրացվել են նաև ֆինանսավարկային հատվածում գործող կազմակերպությունների </a:t>
            </a:r>
            <a:r>
              <a:rPr lang="en-US" dirty="0" smtClean="0">
                <a:latin typeface="GHEA Grapalat" pitchFamily="50" charset="0"/>
              </a:rPr>
              <a:t>(</a:t>
            </a:r>
            <a:r>
              <a:rPr lang="hy-AM" dirty="0" smtClean="0">
                <a:latin typeface="GHEA Grapalat" pitchFamily="50" charset="0"/>
              </a:rPr>
              <a:t>բանկեր, վարկային կազմակերպություններ, ապահովագրական ընկերություններ, գրավատներ, արտարժույթի փոխանակման կետեր</a:t>
            </a:r>
            <a:r>
              <a:rPr lang="en-US" dirty="0" smtClean="0">
                <a:latin typeface="GHEA Grapalat" pitchFamily="50" charset="0"/>
              </a:rPr>
              <a:t>)</a:t>
            </a:r>
            <a:r>
              <a:rPr lang="hy-AM" dirty="0" smtClean="0">
                <a:latin typeface="GHEA Grapalat" pitchFamily="50" charset="0"/>
              </a:rPr>
              <a:t> կողմից վճարվող պետական տուրքի դրույքաչափերը</a:t>
            </a:r>
            <a:endParaRPr lang="en-US" dirty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1325563"/>
          </a:xfrm>
        </p:spPr>
        <p:txBody>
          <a:bodyPr/>
          <a:lstStyle/>
          <a:p>
            <a:pPr algn="ctr"/>
            <a:r>
              <a:rPr lang="hy-AM" dirty="0" smtClean="0">
                <a:solidFill>
                  <a:srgbClr val="FF0000"/>
                </a:solidFill>
              </a:rPr>
              <a:t>ՀԱՐԿՄԱՆ ԿԱՐԳԻ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hy-AM" dirty="0" smtClean="0">
                <a:solidFill>
                  <a:srgbClr val="FF0000"/>
                </a:solidFill>
              </a:rPr>
              <a:t>ՈԼՈՐՏԱՅԻՆ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hy-AM" dirty="0" smtClean="0">
                <a:solidFill>
                  <a:srgbClr val="FF0000"/>
                </a:solidFill>
              </a:rPr>
              <a:t> ՓՈՓՈԽՈՒԹՅՈՒՆՆԵՐ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5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ԿԱՐԳԻ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ՈԼՈՐՏԱՅԻՆ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(1)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7672"/>
            <a:ext cx="10515600" cy="2539480"/>
          </a:xfrm>
        </p:spPr>
        <p:txBody>
          <a:bodyPr>
            <a:normAutofit/>
          </a:bodyPr>
          <a:lstStyle/>
          <a:p>
            <a:r>
              <a:rPr lang="hy-AM" dirty="0">
                <a:latin typeface="GHEA Grapalat" pitchFamily="50" charset="0"/>
              </a:rPr>
              <a:t>անհատ ձեռ­նար­կա­տեր չհանդիսացող ֆիզիկական անձանց կողմից թեթև մարդատար ավտոմեքենաներով տաքսի ծառայությունների </a:t>
            </a:r>
            <a:r>
              <a:rPr lang="hy-AM" dirty="0" smtClean="0">
                <a:latin typeface="GHEA Grapalat" pitchFamily="50" charset="0"/>
              </a:rPr>
              <a:t>մատու­ցման գործունեությունն ազատվել է պետական տուրքից</a:t>
            </a:r>
          </a:p>
          <a:p>
            <a:endParaRPr lang="hy-AM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89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ԿԱՐԳԻ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ՈԼՈՐՏԱՅԻՆ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(2)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1648"/>
            <a:ext cx="10515600" cy="4123656"/>
          </a:xfrm>
        </p:spPr>
        <p:txBody>
          <a:bodyPr>
            <a:normAutofit/>
          </a:bodyPr>
          <a:lstStyle/>
          <a:p>
            <a:r>
              <a:rPr lang="hy-AM" dirty="0">
                <a:latin typeface="GHEA Grapalat" pitchFamily="50" charset="0"/>
              </a:rPr>
              <a:t>հանրային սննդի կազմակերպման գործունեության համար սահմանված հարկային </a:t>
            </a:r>
            <a:r>
              <a:rPr lang="hy-AM" dirty="0" smtClean="0">
                <a:latin typeface="GHEA Grapalat" pitchFamily="50" charset="0"/>
              </a:rPr>
              <a:t>բեռը պահպանվել է </a:t>
            </a:r>
            <a:r>
              <a:rPr lang="en-US" dirty="0" smtClean="0">
                <a:latin typeface="GHEA Grapalat" pitchFamily="50" charset="0"/>
              </a:rPr>
              <a:t>2018</a:t>
            </a:r>
            <a:r>
              <a:rPr lang="hy-AM" dirty="0">
                <a:latin typeface="GHEA Grapalat" pitchFamily="50" charset="0"/>
              </a:rPr>
              <a:t>թ․ երկրորդ կիսամյակի համար սահմանված մակարդակում </a:t>
            </a:r>
            <a:r>
              <a:rPr lang="en-US" dirty="0" smtClean="0">
                <a:latin typeface="GHEA Grapalat" pitchFamily="50" charset="0"/>
              </a:rPr>
              <a:t>(2019-2020</a:t>
            </a:r>
            <a:r>
              <a:rPr lang="hy-AM" dirty="0" smtClean="0">
                <a:latin typeface="GHEA Grapalat" pitchFamily="50" charset="0"/>
              </a:rPr>
              <a:t>թթ․ համար </a:t>
            </a:r>
            <a:r>
              <a:rPr lang="hy-AM" dirty="0">
                <a:latin typeface="GHEA Grapalat" pitchFamily="50" charset="0"/>
              </a:rPr>
              <a:t>սահմանված հարկային բեռի </a:t>
            </a:r>
            <a:r>
              <a:rPr lang="hy-AM" dirty="0" smtClean="0">
                <a:latin typeface="GHEA Grapalat" pitchFamily="50" charset="0"/>
              </a:rPr>
              <a:t>բարձրացումները չեղարկվել են</a:t>
            </a:r>
            <a:r>
              <a:rPr lang="en-US" dirty="0" smtClean="0">
                <a:latin typeface="GHEA Grapalat" pitchFamily="50" charset="0"/>
              </a:rPr>
              <a:t>),</a:t>
            </a:r>
          </a:p>
          <a:p>
            <a:r>
              <a:rPr lang="hy-AM" dirty="0">
                <a:latin typeface="GHEA Grapalat" pitchFamily="50" charset="0"/>
              </a:rPr>
              <a:t>հ</a:t>
            </a:r>
            <a:r>
              <a:rPr lang="hy-AM" dirty="0" smtClean="0">
                <a:latin typeface="GHEA Grapalat" pitchFamily="50" charset="0"/>
              </a:rPr>
              <a:t>անրային սննդի կազմակերպմանը զուգահեռ այլ գործունեությամբ զբաղվելու դեպքում այլ գործունեությունից ստացվող եկամուտները շրջանառության հարկի </a:t>
            </a:r>
            <a:r>
              <a:rPr lang="en-US" dirty="0" smtClean="0">
                <a:latin typeface="GHEA Grapalat" pitchFamily="50" charset="0"/>
              </a:rPr>
              <a:t>20 </a:t>
            </a:r>
            <a:r>
              <a:rPr lang="hy-AM" dirty="0" smtClean="0">
                <a:latin typeface="GHEA Grapalat" pitchFamily="50" charset="0"/>
              </a:rPr>
              <a:t>տոկոս դրույքաչափով հարկելու՝ գործող կարգավորման հետ կապված խնդիրը լուծվել է</a:t>
            </a:r>
          </a:p>
          <a:p>
            <a:endParaRPr lang="hy-AM" dirty="0" smtClean="0">
              <a:latin typeface="GHEA Grapalat" pitchFamily="50" charset="0"/>
            </a:endParaRPr>
          </a:p>
          <a:p>
            <a:endParaRPr lang="hy-AM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25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ԿԱՐԳԻ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ՈԼՈՐՏԱՅԻՆ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(3)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6872"/>
            <a:ext cx="10515600" cy="2323456"/>
          </a:xfrm>
        </p:spPr>
        <p:txBody>
          <a:bodyPr>
            <a:normAutofit/>
          </a:bodyPr>
          <a:lstStyle/>
          <a:p>
            <a:r>
              <a:rPr lang="hy-AM" dirty="0">
                <a:latin typeface="GHEA Grapalat" pitchFamily="50" charset="0"/>
              </a:rPr>
              <a:t>ակցիզային հարկով հարկման ենթակա ապրանք արտադրող կամ ներմուծող տնտե­­սավարող սուբյեկտներին </a:t>
            </a:r>
            <a:r>
              <a:rPr lang="hy-AM" dirty="0" smtClean="0">
                <a:latin typeface="GHEA Grapalat" pitchFamily="50" charset="0"/>
              </a:rPr>
              <a:t>հնարավորություն է ընձեռվել գործել </a:t>
            </a:r>
            <a:r>
              <a:rPr lang="en-US" dirty="0" err="1" smtClean="0">
                <a:latin typeface="GHEA Grapalat" pitchFamily="50" charset="0"/>
              </a:rPr>
              <a:t>ինչպես</a:t>
            </a:r>
            <a:r>
              <a:rPr lang="en-US" dirty="0" smtClean="0">
                <a:latin typeface="GHEA Grapalat" pitchFamily="50" charset="0"/>
              </a:rPr>
              <a:t> </a:t>
            </a:r>
            <a:r>
              <a:rPr lang="en-US" dirty="0" err="1" smtClean="0">
                <a:latin typeface="GHEA Grapalat" pitchFamily="50" charset="0"/>
              </a:rPr>
              <a:t>միկրոձեռնարկատիրության</a:t>
            </a:r>
            <a:r>
              <a:rPr lang="en-US" dirty="0">
                <a:latin typeface="GHEA Grapalat" pitchFamily="50" charset="0"/>
              </a:rPr>
              <a:t>, </a:t>
            </a:r>
            <a:r>
              <a:rPr lang="en-US" dirty="0" err="1">
                <a:latin typeface="GHEA Grapalat" pitchFamily="50" charset="0"/>
              </a:rPr>
              <a:t>այնպես</a:t>
            </a:r>
            <a:r>
              <a:rPr lang="en-US" dirty="0">
                <a:latin typeface="GHEA Grapalat" pitchFamily="50" charset="0"/>
              </a:rPr>
              <a:t> </a:t>
            </a:r>
            <a:r>
              <a:rPr lang="en-US" dirty="0" err="1">
                <a:latin typeface="GHEA Grapalat" pitchFamily="50" charset="0"/>
              </a:rPr>
              <a:t>էլ</a:t>
            </a:r>
            <a:r>
              <a:rPr lang="en-US" dirty="0">
                <a:latin typeface="GHEA Grapalat" pitchFamily="50" charset="0"/>
              </a:rPr>
              <a:t> </a:t>
            </a:r>
            <a:r>
              <a:rPr lang="hy-AM" dirty="0">
                <a:latin typeface="GHEA Grapalat" pitchFamily="50" charset="0"/>
              </a:rPr>
              <a:t>շրջա­նա­ռու­թյան հարկի համակարգ</a:t>
            </a:r>
            <a:r>
              <a:rPr lang="en-US" dirty="0" err="1">
                <a:latin typeface="GHEA Grapalat" pitchFamily="50" charset="0"/>
              </a:rPr>
              <a:t>եր</a:t>
            </a:r>
            <a:r>
              <a:rPr lang="hy-AM" dirty="0" smtClean="0">
                <a:latin typeface="GHEA Grapalat" pitchFamily="50" charset="0"/>
              </a:rPr>
              <a:t>ում</a:t>
            </a:r>
          </a:p>
        </p:txBody>
      </p:sp>
    </p:spTree>
    <p:extLst>
      <p:ext uri="{BB962C8B-B14F-4D97-AF65-F5344CB8AC3E}">
        <p14:creationId xmlns:p14="http://schemas.microsoft.com/office/powerpoint/2010/main" val="3303514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ԿԱՐԳԻ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ՈԼՈՐՏԱՅԻՆ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(4)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3656"/>
            <a:ext cx="10515600" cy="3259560"/>
          </a:xfrm>
        </p:spPr>
        <p:txBody>
          <a:bodyPr>
            <a:normAutofit/>
          </a:bodyPr>
          <a:lstStyle/>
          <a:p>
            <a:r>
              <a:rPr lang="hy-AM" dirty="0" smtClean="0">
                <a:latin typeface="GHEA Grapalat" pitchFamily="50" charset="0"/>
              </a:rPr>
              <a:t>2018 </a:t>
            </a:r>
            <a:r>
              <a:rPr lang="hy-AM" dirty="0">
                <a:latin typeface="GHEA Grapalat" pitchFamily="50" charset="0"/>
              </a:rPr>
              <a:t>թվականի հուլիսի 1-ից </a:t>
            </a:r>
            <a:r>
              <a:rPr lang="hy-AM" dirty="0" smtClean="0">
                <a:latin typeface="GHEA Grapalat" pitchFamily="50" charset="0"/>
              </a:rPr>
              <a:t>սկսած՝ ավտոմեքենաների </a:t>
            </a:r>
            <a:r>
              <a:rPr lang="hy-AM" dirty="0">
                <a:latin typeface="GHEA Grapalat" pitchFamily="50" charset="0"/>
              </a:rPr>
              <a:t>առք ու վաճառքով </a:t>
            </a:r>
            <a:r>
              <a:rPr lang="hy-AM" dirty="0" smtClean="0">
                <a:latin typeface="GHEA Grapalat" pitchFamily="50" charset="0"/>
              </a:rPr>
              <a:t>զբաղվող ֆիզիկական անձանց համար սահմանվել է խելամիտ </a:t>
            </a:r>
            <a:r>
              <a:rPr lang="hy-AM" dirty="0">
                <a:latin typeface="GHEA Grapalat" pitchFamily="50" charset="0"/>
              </a:rPr>
              <a:t>հարկային </a:t>
            </a:r>
            <a:r>
              <a:rPr lang="hy-AM" dirty="0" smtClean="0">
                <a:latin typeface="GHEA Grapalat" pitchFamily="50" charset="0"/>
              </a:rPr>
              <a:t>բեռ </a:t>
            </a:r>
            <a:r>
              <a:rPr lang="en-US" dirty="0" smtClean="0">
                <a:latin typeface="GHEA Grapalat" pitchFamily="50" charset="0"/>
              </a:rPr>
              <a:t>(</a:t>
            </a:r>
            <a:r>
              <a:rPr lang="hy-AM" dirty="0" smtClean="0">
                <a:latin typeface="GHEA Grapalat" pitchFamily="50" charset="0"/>
              </a:rPr>
              <a:t>վաճառքի </a:t>
            </a:r>
            <a:r>
              <a:rPr lang="hy-AM" dirty="0">
                <a:latin typeface="GHEA Grapalat" pitchFamily="50" charset="0"/>
              </a:rPr>
              <a:t>գնի 1 տոկոսի չափով, բայց ոչ պակաս, քան յուրաքանչյուր ձիաուժի հաշվով 150 </a:t>
            </a:r>
            <a:r>
              <a:rPr lang="hy-AM" dirty="0" smtClean="0">
                <a:latin typeface="GHEA Grapalat" pitchFamily="50" charset="0"/>
              </a:rPr>
              <a:t>դրամ</a:t>
            </a:r>
            <a:r>
              <a:rPr lang="en-US" dirty="0" smtClean="0">
                <a:latin typeface="GHEA Grapalat" pitchFamily="50" charset="0"/>
              </a:rPr>
              <a:t>)</a:t>
            </a:r>
            <a:r>
              <a:rPr lang="hy-AM" dirty="0" smtClean="0">
                <a:latin typeface="GHEA Grapalat" pitchFamily="50" charset="0"/>
              </a:rPr>
              <a:t>։ </a:t>
            </a:r>
            <a:r>
              <a:rPr lang="hy-AM" dirty="0">
                <a:latin typeface="GHEA Grapalat" pitchFamily="50" charset="0"/>
              </a:rPr>
              <a:t>Միևնույն ժամա­նակ, </a:t>
            </a:r>
            <a:r>
              <a:rPr lang="hy-AM" dirty="0" smtClean="0">
                <a:latin typeface="GHEA Grapalat" pitchFamily="50" charset="0"/>
              </a:rPr>
              <a:t>սահմանվել է, </a:t>
            </a:r>
            <a:r>
              <a:rPr lang="hy-AM" dirty="0">
                <a:latin typeface="GHEA Grapalat" pitchFamily="50" charset="0"/>
              </a:rPr>
              <a:t>որ եթե ավտո­մեքենան վաճառ­վում է ձեռքբերումից 365 օր հետո, ապա հարկային պարտավո­րու­թյուն չի </a:t>
            </a:r>
            <a:r>
              <a:rPr lang="hy-AM" dirty="0" smtClean="0">
                <a:latin typeface="GHEA Grapalat" pitchFamily="50" charset="0"/>
              </a:rPr>
              <a:t>առաջանում</a:t>
            </a:r>
            <a:endParaRPr lang="en-US" dirty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61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ԿԱՐԳԻ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ՈԼՈՐՏԱՅԻՆ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(5)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1648"/>
            <a:ext cx="10515600" cy="3691608"/>
          </a:xfrm>
        </p:spPr>
        <p:txBody>
          <a:bodyPr>
            <a:normAutofit/>
          </a:bodyPr>
          <a:lstStyle/>
          <a:p>
            <a:r>
              <a:rPr lang="hy-AM" dirty="0">
                <a:latin typeface="GHEA Grapalat" pitchFamily="50" charset="0"/>
              </a:rPr>
              <a:t>Հայաստանի Հանրապետությունում գրանցված բեռնատար ավտոմեքե­նայի մասով սահմանված ճանա­պարհային </a:t>
            </a:r>
            <a:r>
              <a:rPr lang="hy-AM" dirty="0" smtClean="0">
                <a:latin typeface="GHEA Grapalat" pitchFamily="50" charset="0"/>
              </a:rPr>
              <a:t>հարկը վերացվել է,</a:t>
            </a:r>
          </a:p>
          <a:p>
            <a:r>
              <a:rPr lang="hy-AM" dirty="0" smtClean="0">
                <a:latin typeface="GHEA Grapalat" pitchFamily="50" charset="0"/>
              </a:rPr>
              <a:t>միջազգային </a:t>
            </a:r>
            <a:r>
              <a:rPr lang="hy-AM" dirty="0">
                <a:latin typeface="GHEA Grapalat" pitchFamily="50" charset="0"/>
              </a:rPr>
              <a:t>բեռնափո­խա­դրման ծառա­յություն մատուցողների կողմից արտերկրում կատարվող ծախ­սերի փաս­տա­թղթա­վոր­ման նկատ­մամբ </a:t>
            </a:r>
            <a:r>
              <a:rPr lang="hy-AM" dirty="0" smtClean="0">
                <a:latin typeface="GHEA Grapalat" pitchFamily="50" charset="0"/>
              </a:rPr>
              <a:t>պահանջ­ների սահմանման իրավասությունը վերապահվել է Կառավարությանը</a:t>
            </a:r>
          </a:p>
        </p:txBody>
      </p:sp>
    </p:spTree>
    <p:extLst>
      <p:ext uri="{BB962C8B-B14F-4D97-AF65-F5344CB8AC3E}">
        <p14:creationId xmlns:p14="http://schemas.microsoft.com/office/powerpoint/2010/main" val="3170120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ԿԱՐԳԻ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ՈԼՈՐՏԱՅԻՆ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(6)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1648"/>
            <a:ext cx="10515600" cy="3691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y-AM" dirty="0" smtClean="0">
                <a:latin typeface="GHEA Grapalat" pitchFamily="50" charset="0"/>
              </a:rPr>
              <a:t>Արտոնագրային հարկի համակարգի վերացմամբ պայմանավորված՝ գործունեության հետևյալ տեսակները տեղափոխվել են պետական տուրքի համակարգ․</a:t>
            </a:r>
          </a:p>
          <a:p>
            <a:r>
              <a:rPr lang="hy-AM" dirty="0">
                <a:latin typeface="GHEA Grapalat" pitchFamily="50" charset="0"/>
              </a:rPr>
              <a:t>ավտոբուսներով, միկրոավտոբուսներով կամ թեթև մարդատար ավտո­մեքե­նա­նե­րով </a:t>
            </a:r>
            <a:r>
              <a:rPr lang="hy-AM" dirty="0" smtClean="0">
                <a:latin typeface="GHEA Grapalat" pitchFamily="50" charset="0"/>
              </a:rPr>
              <a:t>ուղևորափոխադրումների կազ­մա­կերպ­ում,</a:t>
            </a:r>
          </a:p>
          <a:p>
            <a:r>
              <a:rPr lang="hy-AM" dirty="0">
                <a:latin typeface="GHEA Grapalat" pitchFamily="50" charset="0"/>
              </a:rPr>
              <a:t>մ</a:t>
            </a:r>
            <a:r>
              <a:rPr lang="hy-AM" dirty="0" smtClean="0">
                <a:latin typeface="GHEA Grapalat" pitchFamily="50" charset="0"/>
              </a:rPr>
              <a:t>ետաղադրամով կամ թղթադրամով շահագործվող ինքնաշխատ սարքավորումների միջոցով սննդի առևտրի կամ խաղերի </a:t>
            </a:r>
            <a:r>
              <a:rPr lang="en-US" dirty="0" smtClean="0">
                <a:latin typeface="GHEA Grapalat" pitchFamily="50" charset="0"/>
              </a:rPr>
              <a:t>(</a:t>
            </a:r>
            <a:r>
              <a:rPr lang="hy-AM" dirty="0" smtClean="0">
                <a:latin typeface="GHEA Grapalat" pitchFamily="50" charset="0"/>
              </a:rPr>
              <a:t>բացառությամբ շահումով խաղերի</a:t>
            </a:r>
            <a:r>
              <a:rPr lang="en-US" dirty="0" smtClean="0">
                <a:latin typeface="GHEA Grapalat" pitchFamily="50" charset="0"/>
              </a:rPr>
              <a:t>)</a:t>
            </a:r>
            <a:r>
              <a:rPr lang="hy-AM" dirty="0" smtClean="0">
                <a:latin typeface="GHEA Grapalat" pitchFamily="50" charset="0"/>
              </a:rPr>
              <a:t> կազմակերպում</a:t>
            </a:r>
          </a:p>
        </p:txBody>
      </p:sp>
    </p:spTree>
    <p:extLst>
      <p:ext uri="{BB962C8B-B14F-4D97-AF65-F5344CB8AC3E}">
        <p14:creationId xmlns:p14="http://schemas.microsoft.com/office/powerpoint/2010/main" val="3551119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ԿԱՐԳԻ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ՈԼՈՐՏԱՅԻՆ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(7)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808"/>
            <a:ext cx="10515600" cy="4824536"/>
          </a:xfrm>
        </p:spPr>
        <p:txBody>
          <a:bodyPr>
            <a:normAutofit fontScale="92500" lnSpcReduction="10000"/>
          </a:bodyPr>
          <a:lstStyle/>
          <a:p>
            <a:r>
              <a:rPr lang="hy-AM" dirty="0" smtClean="0">
                <a:latin typeface="GHEA Grapalat" pitchFamily="50" charset="0"/>
              </a:rPr>
              <a:t>2020 </a:t>
            </a:r>
            <a:r>
              <a:rPr lang="hy-AM" dirty="0">
                <a:latin typeface="GHEA Grapalat" pitchFamily="50" charset="0"/>
              </a:rPr>
              <a:t>թվականի հունվարի 1-ից </a:t>
            </a:r>
            <a:r>
              <a:rPr lang="hy-AM" dirty="0" smtClean="0">
                <a:latin typeface="GHEA Grapalat" pitchFamily="50" charset="0"/>
              </a:rPr>
              <a:t>տոտալիզատորի </a:t>
            </a:r>
            <a:r>
              <a:rPr lang="hy-AM" dirty="0">
                <a:latin typeface="GHEA Grapalat" pitchFamily="50" charset="0"/>
              </a:rPr>
              <a:t>(այդ թվում՝ ինտեր­նետ տոտալիզատորի), իսկ 2021 թվականի հունվարի 1-ից՝ շահումով խաղերի (այդ թվում՝ ինտեր­­­նետ շահումով խաղերի) կազ­մակերպ­­ման գործունեության </a:t>
            </a:r>
            <a:r>
              <a:rPr lang="hy-AM" dirty="0" smtClean="0">
                <a:latin typeface="GHEA Grapalat" pitchFamily="50" charset="0"/>
              </a:rPr>
              <a:t>հարկումը տեղափոխվելու է շահութահարկի համակարգ,</a:t>
            </a:r>
          </a:p>
          <a:p>
            <a:r>
              <a:rPr lang="hy-AM" dirty="0" smtClean="0">
                <a:latin typeface="GHEA Grapalat" pitchFamily="50" charset="0"/>
              </a:rPr>
              <a:t>Կառավարությանն իրավասություն է վերապահվել պահանջներ սահմանել վիճակախաղերի տոմսերի հաշվառման համակարգի նկատմամբ</a:t>
            </a:r>
          </a:p>
          <a:p>
            <a:r>
              <a:rPr lang="hy-AM" dirty="0">
                <a:latin typeface="GHEA Grapalat" pitchFamily="50" charset="0"/>
              </a:rPr>
              <a:t>2020 թվականի հունվարի 1-ից </a:t>
            </a:r>
            <a:r>
              <a:rPr lang="hy-AM" dirty="0" smtClean="0">
                <a:latin typeface="GHEA Grapalat" pitchFamily="50" charset="0"/>
              </a:rPr>
              <a:t>ոսկու </a:t>
            </a:r>
            <a:r>
              <a:rPr lang="hy-AM" dirty="0">
                <a:latin typeface="GHEA Grapalat" pitchFamily="50" charset="0"/>
              </a:rPr>
              <a:t>շուկայում գործունեություն </a:t>
            </a:r>
            <a:r>
              <a:rPr lang="hy-AM" dirty="0" smtClean="0">
                <a:latin typeface="GHEA Grapalat" pitchFamily="50" charset="0"/>
              </a:rPr>
              <a:t>իրականացնողների հարկումն իրականացվելու է </a:t>
            </a:r>
            <a:r>
              <a:rPr lang="hy-AM" dirty="0">
                <a:latin typeface="GHEA Grapalat" pitchFamily="50" charset="0"/>
              </a:rPr>
              <a:t>ընդհանուր </a:t>
            </a:r>
            <a:r>
              <a:rPr lang="hy-AM" dirty="0" smtClean="0">
                <a:latin typeface="GHEA Grapalat" pitchFamily="50" charset="0"/>
              </a:rPr>
              <a:t>սահման</a:t>
            </a:r>
            <a:r>
              <a:rPr lang="hy-AM" dirty="0">
                <a:latin typeface="GHEA Grapalat" pitchFamily="50" charset="0"/>
              </a:rPr>
              <a:t>­­ված </a:t>
            </a:r>
            <a:r>
              <a:rPr lang="hy-AM" dirty="0" smtClean="0">
                <a:latin typeface="GHEA Grapalat" pitchFamily="50" charset="0"/>
              </a:rPr>
              <a:t>կանոններով։ Միաժամանակ, </a:t>
            </a:r>
            <a:r>
              <a:rPr lang="hy-AM" dirty="0">
                <a:latin typeface="GHEA Grapalat" pitchFamily="50" charset="0"/>
              </a:rPr>
              <a:t>ֆիզիկական անձանցից ձեռք բերվող ոսկու և թանկ­ար­ժեք քարերի դիմաց վճարվող եկամուտներն </a:t>
            </a:r>
            <a:r>
              <a:rPr lang="hy-AM" dirty="0" smtClean="0">
                <a:latin typeface="GHEA Grapalat" pitchFamily="50" charset="0"/>
              </a:rPr>
              <a:t>ազատվելու են եկամտային </a:t>
            </a:r>
            <a:r>
              <a:rPr lang="hy-AM" dirty="0">
                <a:latin typeface="GHEA Grapalat" pitchFamily="50" charset="0"/>
              </a:rPr>
              <a:t>հարկի 10 տոկոս դրույ­քա­չափով հարկումից</a:t>
            </a:r>
            <a:endParaRPr lang="hy-AM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93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FF0000"/>
                </a:solidFill>
                <a:latin typeface="GHEA Grapalat" pitchFamily="50" charset="0"/>
              </a:rPr>
              <a:t>ԲՈՎԱՆԴԱԿՈՒԹՅՈՒՆ</a:t>
            </a:r>
            <a:endParaRPr lang="en-US" dirty="0">
              <a:solidFill>
                <a:srgbClr val="FF000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7673"/>
            <a:ext cx="10515600" cy="31875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y-AM" sz="3200" dirty="0" smtClean="0">
                <a:solidFill>
                  <a:srgbClr val="0070C0"/>
                </a:solidFill>
                <a:latin typeface="GHEA Grapalat" pitchFamily="50" charset="0"/>
              </a:rPr>
              <a:t>Հարկային համակարգեր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3200" dirty="0" smtClean="0">
                <a:solidFill>
                  <a:srgbClr val="0070C0"/>
                </a:solidFill>
                <a:latin typeface="GHEA Grapalat" pitchFamily="50" charset="0"/>
              </a:rPr>
              <a:t>Հարկման դրույքաչափեր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3200" dirty="0" smtClean="0">
                <a:solidFill>
                  <a:srgbClr val="0070C0"/>
                </a:solidFill>
                <a:latin typeface="GHEA Grapalat" pitchFamily="50" charset="0"/>
              </a:rPr>
              <a:t>Հարկման կարգի </a:t>
            </a:r>
            <a:r>
              <a:rPr lang="en-US" sz="3200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hy-AM" sz="3200" dirty="0" smtClean="0">
                <a:solidFill>
                  <a:srgbClr val="0070C0"/>
                </a:solidFill>
                <a:latin typeface="GHEA Grapalat" pitchFamily="50" charset="0"/>
              </a:rPr>
              <a:t>ոլորտային</a:t>
            </a:r>
            <a:r>
              <a:rPr lang="en-US" sz="3200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r>
              <a:rPr lang="hy-AM" sz="3200" dirty="0" smtClean="0">
                <a:solidFill>
                  <a:srgbClr val="0070C0"/>
                </a:solidFill>
                <a:latin typeface="GHEA Grapalat" pitchFamily="50" charset="0"/>
              </a:rPr>
              <a:t> փոփոխություններ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3200" dirty="0" smtClean="0">
                <a:solidFill>
                  <a:srgbClr val="0070C0"/>
                </a:solidFill>
                <a:latin typeface="GHEA Grapalat" pitchFamily="50" charset="0"/>
              </a:rPr>
              <a:t>Այլ փոփոխություններ</a:t>
            </a:r>
            <a:endParaRPr lang="en-US" sz="3200" dirty="0">
              <a:solidFill>
                <a:srgbClr val="0070C0"/>
              </a:solidFill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1325563"/>
          </a:xfrm>
        </p:spPr>
        <p:txBody>
          <a:bodyPr/>
          <a:lstStyle/>
          <a:p>
            <a:pPr algn="ctr"/>
            <a:r>
              <a:rPr lang="hy-AM" dirty="0" smtClean="0">
                <a:solidFill>
                  <a:srgbClr val="FF0000"/>
                </a:solidFill>
              </a:rPr>
              <a:t>ԱՅԼ ՓՈՓՈԽՈՒԹՅՈՒՆՆԵՐ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1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ԱՅԼ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(1)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556792"/>
            <a:ext cx="10515600" cy="4680520"/>
          </a:xfrm>
        </p:spPr>
        <p:txBody>
          <a:bodyPr>
            <a:normAutofit/>
          </a:bodyPr>
          <a:lstStyle/>
          <a:p>
            <a:r>
              <a:rPr lang="hy-AM" dirty="0">
                <a:latin typeface="GHEA Grapalat" pitchFamily="50" charset="0"/>
              </a:rPr>
              <a:t>օրենքով սահմանված՝ ԱԱՀ-ից ազատմամբ ներմուծվող ապրանքների ցանկում ներառ­­ված ապրանքներն առանց ԱԱՀ-ի վճարման ներմուծելու </a:t>
            </a:r>
            <a:r>
              <a:rPr lang="hy-AM" dirty="0" smtClean="0">
                <a:latin typeface="GHEA Grapalat" pitchFamily="50" charset="0"/>
              </a:rPr>
              <a:t>հնարավորությունը պահպանվել է միայն ԱԱՀ վճարողների համար, </a:t>
            </a:r>
            <a:r>
              <a:rPr lang="hy-AM" dirty="0">
                <a:latin typeface="GHEA Grapalat" pitchFamily="50" charset="0"/>
              </a:rPr>
              <a:t>քանի որ այլ հարկ վճարողների նկատմամբ այս արտոնության կիրառությունը </a:t>
            </a:r>
            <a:r>
              <a:rPr lang="hy-AM" dirty="0" smtClean="0">
                <a:latin typeface="GHEA Grapalat" pitchFamily="50" charset="0"/>
              </a:rPr>
              <a:t>տնտեսագիտական </a:t>
            </a:r>
            <a:r>
              <a:rPr lang="hy-AM" dirty="0">
                <a:latin typeface="GHEA Grapalat" pitchFamily="50" charset="0"/>
              </a:rPr>
              <a:t>հիմնավորում չունի և բացի այդ, հանգեցնում է գործունեության անհավասար պայմանների ձևավորման</a:t>
            </a:r>
            <a:endParaRPr lang="hy-AM" i="1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ԱՅԼ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(2)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556792"/>
            <a:ext cx="10515600" cy="4176464"/>
          </a:xfrm>
        </p:spPr>
        <p:txBody>
          <a:bodyPr>
            <a:normAutofit/>
          </a:bodyPr>
          <a:lstStyle/>
          <a:p>
            <a:pPr lvl="0"/>
            <a:r>
              <a:rPr lang="hy-AM" dirty="0">
                <a:latin typeface="GHEA Grapalat" pitchFamily="50" charset="0"/>
              </a:rPr>
              <a:t>ֆիզիկական անձանց միջև իրականացվող՝ անշարժ գույքի առք ու վաճառքի </a:t>
            </a:r>
            <a:r>
              <a:rPr lang="hy-AM" dirty="0" smtClean="0">
                <a:latin typeface="GHEA Grapalat" pitchFamily="50" charset="0"/>
              </a:rPr>
              <a:t>գոր­ծարք­ներն ազատվել են </a:t>
            </a:r>
            <a:r>
              <a:rPr lang="hy-AM" dirty="0">
                <a:latin typeface="GHEA Grapalat" pitchFamily="50" charset="0"/>
              </a:rPr>
              <a:t>եկամտային հարկով հարկ­ումից,</a:t>
            </a:r>
            <a:endParaRPr lang="en-US" dirty="0">
              <a:latin typeface="GHEA Grapalat" pitchFamily="50" charset="0"/>
            </a:endParaRPr>
          </a:p>
          <a:p>
            <a:r>
              <a:rPr lang="en-US" dirty="0" smtClean="0">
                <a:latin typeface="GHEA Grapalat" pitchFamily="50" charset="0"/>
              </a:rPr>
              <a:t>2020</a:t>
            </a:r>
            <a:r>
              <a:rPr lang="hy-AM" dirty="0" smtClean="0">
                <a:latin typeface="GHEA Grapalat" pitchFamily="50" charset="0"/>
              </a:rPr>
              <a:t>թ․ հունվարի </a:t>
            </a:r>
            <a:r>
              <a:rPr lang="en-US" dirty="0" smtClean="0">
                <a:latin typeface="GHEA Grapalat" pitchFamily="50" charset="0"/>
              </a:rPr>
              <a:t>1-</a:t>
            </a:r>
            <a:r>
              <a:rPr lang="hy-AM" dirty="0" smtClean="0">
                <a:latin typeface="GHEA Grapalat" pitchFamily="50" charset="0"/>
              </a:rPr>
              <a:t>ից անհատ </a:t>
            </a:r>
            <a:r>
              <a:rPr lang="hy-AM" dirty="0">
                <a:latin typeface="GHEA Grapalat" pitchFamily="50" charset="0"/>
              </a:rPr>
              <a:t>ձեռնարկատեր չհանդիսացող ֆիզիկական անձանցից հողամաս ձեռք բերելու գործարքների մասով հողամաս ձեռք բերող հարկային </a:t>
            </a:r>
            <a:r>
              <a:rPr lang="hy-AM" dirty="0" smtClean="0">
                <a:latin typeface="GHEA Grapalat" pitchFamily="50" charset="0"/>
              </a:rPr>
              <a:t>գործակալներն ազատվելու են 10 </a:t>
            </a:r>
            <a:r>
              <a:rPr lang="hy-AM" dirty="0">
                <a:latin typeface="GHEA Grapalat" pitchFamily="50" charset="0"/>
              </a:rPr>
              <a:t>տոկոս դրույքաչափով եկամտային հարկ հաշվարկելու և վճարելու </a:t>
            </a:r>
            <a:r>
              <a:rPr lang="hy-AM" dirty="0" smtClean="0">
                <a:latin typeface="GHEA Grapalat" pitchFamily="50" charset="0"/>
              </a:rPr>
              <a:t>պարտավորությու­նից</a:t>
            </a:r>
            <a:endParaRPr lang="hy-AM" i="1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ԱՅԼ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(3)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844824"/>
            <a:ext cx="10515600" cy="3456384"/>
          </a:xfrm>
        </p:spPr>
        <p:txBody>
          <a:bodyPr>
            <a:normAutofit/>
          </a:bodyPr>
          <a:lstStyle/>
          <a:p>
            <a:pPr lvl="0"/>
            <a:r>
              <a:rPr lang="hy-AM" dirty="0">
                <a:latin typeface="GHEA Grapalat" pitchFamily="50" charset="0"/>
              </a:rPr>
              <a:t>ռեզիդենտ ֆիզիկական անձանց՝ արտ­երկ­­րից ստացվող </a:t>
            </a:r>
            <a:r>
              <a:rPr lang="hy-AM" dirty="0" smtClean="0">
                <a:latin typeface="GHEA Grapalat" pitchFamily="50" charset="0"/>
              </a:rPr>
              <a:t>կենսաթոշակներն ազատվել են Հայաստանի </a:t>
            </a:r>
            <a:r>
              <a:rPr lang="hy-AM" dirty="0">
                <a:latin typeface="GHEA Grapalat" pitchFamily="50" charset="0"/>
              </a:rPr>
              <a:t>Հանրապետությունում </a:t>
            </a:r>
            <a:r>
              <a:rPr lang="hy-AM" dirty="0" smtClean="0">
                <a:latin typeface="GHEA Grapalat" pitchFamily="50" charset="0"/>
              </a:rPr>
              <a:t>եկամտային </a:t>
            </a:r>
            <a:r>
              <a:rPr lang="hy-AM" dirty="0">
                <a:latin typeface="GHEA Grapalat" pitchFamily="50" charset="0"/>
              </a:rPr>
              <a:t>հար­­կով </a:t>
            </a:r>
            <a:r>
              <a:rPr lang="hy-AM" dirty="0" smtClean="0">
                <a:latin typeface="GHEA Grapalat" pitchFamily="50" charset="0"/>
              </a:rPr>
              <a:t>հարկումից</a:t>
            </a:r>
            <a:endParaRPr lang="hy-AM" i="1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ԱՅԼ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(4)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844824"/>
            <a:ext cx="10515600" cy="2952328"/>
          </a:xfrm>
        </p:spPr>
        <p:txBody>
          <a:bodyPr>
            <a:normAutofit/>
          </a:bodyPr>
          <a:lstStyle/>
          <a:p>
            <a:pPr lvl="0"/>
            <a:r>
              <a:rPr lang="hy-AM" dirty="0" smtClean="0">
                <a:latin typeface="GHEA Grapalat" pitchFamily="50" charset="0"/>
              </a:rPr>
              <a:t>ներդրվել են կարգավորումներ, որոնք անմաքս առևտրի խանութի կազմակերպչին կխթանեն անմաքս առևտրի խանութում վաճառքի նպատակով ակցիզային հարկով հարկման ենթակա ապրանքներ </a:t>
            </a:r>
            <a:r>
              <a:rPr lang="en-US" dirty="0" smtClean="0">
                <a:latin typeface="GHEA Grapalat" pitchFamily="50" charset="0"/>
              </a:rPr>
              <a:t>(</a:t>
            </a:r>
            <a:r>
              <a:rPr lang="hy-AM" dirty="0" smtClean="0">
                <a:latin typeface="GHEA Grapalat" pitchFamily="50" charset="0"/>
              </a:rPr>
              <a:t>օրինակ՝ գինի, մրգային օղիներ և այլն</a:t>
            </a:r>
            <a:r>
              <a:rPr lang="en-US" dirty="0" smtClean="0">
                <a:latin typeface="GHEA Grapalat" pitchFamily="50" charset="0"/>
              </a:rPr>
              <a:t>) </a:t>
            </a:r>
            <a:r>
              <a:rPr lang="hy-AM" dirty="0" smtClean="0">
                <a:latin typeface="GHEA Grapalat" pitchFamily="50" charset="0"/>
              </a:rPr>
              <a:t>ձեռք բերել նաև փոքր արտադրողներից</a:t>
            </a:r>
            <a:endParaRPr lang="hy-AM" i="1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ԱՅԼ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GHEA Grapalat" pitchFamily="50" charset="0"/>
              </a:rPr>
              <a:t>5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844824"/>
            <a:ext cx="10515600" cy="2952328"/>
          </a:xfrm>
        </p:spPr>
        <p:txBody>
          <a:bodyPr>
            <a:normAutofit/>
          </a:bodyPr>
          <a:lstStyle/>
          <a:p>
            <a:pPr lvl="0"/>
            <a:r>
              <a:rPr lang="hy-AM" dirty="0" smtClean="0">
                <a:latin typeface="GHEA Grapalat" pitchFamily="50" charset="0"/>
              </a:rPr>
              <a:t>կատարելագործվել է հարկման նպատակով հարկ վճարողներին փոխկապակցված համարելու և այդ հիմքով ԱԱՀ վճարող դարձնելու համակարգը՝ սահմանելով, որ եթե հարկ վճարողը սահմանված կարգով բողոքարկում է հարկային մարմնի որոշումը, կարող է շարունակել համարվել շրջանառության հարկ վճարող, քանի դեռ դատարանի որոշմամբ չի հաստատվել հարկային մարմնի որոշումը</a:t>
            </a:r>
            <a:endParaRPr lang="hy-AM" i="1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ԱՅԼ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(6)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844824"/>
            <a:ext cx="10515600" cy="3528392"/>
          </a:xfrm>
        </p:spPr>
        <p:txBody>
          <a:bodyPr>
            <a:normAutofit lnSpcReduction="10000"/>
          </a:bodyPr>
          <a:lstStyle/>
          <a:p>
            <a:pPr lvl="0"/>
            <a:r>
              <a:rPr lang="hy-AM" dirty="0">
                <a:latin typeface="GHEA Grapalat" pitchFamily="50" charset="0"/>
              </a:rPr>
              <a:t>ա</a:t>
            </a:r>
            <a:r>
              <a:rPr lang="hy-AM" dirty="0" smtClean="0">
                <a:latin typeface="GHEA Grapalat" pitchFamily="50" charset="0"/>
              </a:rPr>
              <a:t>նշարժ գույքի միասնական հարկի համակարգի ներդրման ժամկետը </a:t>
            </a:r>
            <a:r>
              <a:rPr lang="en-US" dirty="0" smtClean="0">
                <a:latin typeface="GHEA Grapalat" pitchFamily="50" charset="0"/>
              </a:rPr>
              <a:t>2020</a:t>
            </a:r>
            <a:r>
              <a:rPr lang="hy-AM" dirty="0" smtClean="0">
                <a:latin typeface="GHEA Grapalat" pitchFamily="50" charset="0"/>
              </a:rPr>
              <a:t>թ․ հունվարի </a:t>
            </a:r>
            <a:r>
              <a:rPr lang="en-US" dirty="0" smtClean="0">
                <a:latin typeface="GHEA Grapalat" pitchFamily="50" charset="0"/>
              </a:rPr>
              <a:t>1-</a:t>
            </a:r>
            <a:r>
              <a:rPr lang="hy-AM" dirty="0" smtClean="0">
                <a:latin typeface="GHEA Grapalat" pitchFamily="50" charset="0"/>
              </a:rPr>
              <a:t>ից հետաձգվել է </a:t>
            </a:r>
            <a:r>
              <a:rPr lang="en-US" dirty="0" smtClean="0">
                <a:latin typeface="GHEA Grapalat" pitchFamily="50" charset="0"/>
              </a:rPr>
              <a:t>2021</a:t>
            </a:r>
            <a:r>
              <a:rPr lang="hy-AM" dirty="0" smtClean="0">
                <a:latin typeface="GHEA Grapalat" pitchFamily="50" charset="0"/>
              </a:rPr>
              <a:t>թ․ հունվարի </a:t>
            </a:r>
            <a:r>
              <a:rPr lang="en-US" dirty="0" smtClean="0">
                <a:latin typeface="GHEA Grapalat" pitchFamily="50" charset="0"/>
              </a:rPr>
              <a:t>1-</a:t>
            </a:r>
            <a:r>
              <a:rPr lang="hy-AM" dirty="0" smtClean="0">
                <a:latin typeface="GHEA Grapalat" pitchFamily="50" charset="0"/>
              </a:rPr>
              <a:t>ը՝ հաշվի առնելով այն հանգամանքը, որ այդ ընթացքում ներդրվելու է հարկման նպատակով անշարժ գույքի միավորների բազան դրանց շուկայական գներին մոտարկելու մեթոդաբանությունը և գոտիավորման նոր հաակարգը և, ըստ անհրաժեշտության, վերանայվելու են նաև անշարժ գույքի հարկով չհարկվող նվազագույն շեմը և դրույքաչափերը</a:t>
            </a:r>
            <a:endParaRPr lang="hy-AM" i="1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ԱՅԼ ՓՈՓՈԽՈՒԹՅՈՒՆՆԵՐ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(7)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844824"/>
            <a:ext cx="10515600" cy="1944216"/>
          </a:xfrm>
        </p:spPr>
        <p:txBody>
          <a:bodyPr>
            <a:normAutofit/>
          </a:bodyPr>
          <a:lstStyle/>
          <a:p>
            <a:pPr lvl="0"/>
            <a:r>
              <a:rPr lang="hy-AM" dirty="0" smtClean="0">
                <a:latin typeface="GHEA Grapalat" pitchFamily="50" charset="0"/>
              </a:rPr>
              <a:t>հստակեցվել են հարկային </a:t>
            </a:r>
            <a:r>
              <a:rPr lang="hy-AM" dirty="0">
                <a:latin typeface="GHEA Grapalat" pitchFamily="50" charset="0"/>
              </a:rPr>
              <a:t>օրենսգրքի կիրառության նախորդ ժամանակաշրջանում հայտ­նաբերված խնդրահարույց </a:t>
            </a:r>
            <a:r>
              <a:rPr lang="hy-AM" dirty="0" smtClean="0">
                <a:latin typeface="GHEA Grapalat" pitchFamily="50" charset="0"/>
              </a:rPr>
              <a:t>կարգավորումները, վերացվել են նկատված անորոշություններն ու երկիմաստությունները</a:t>
            </a:r>
            <a:endParaRPr lang="hy-AM" i="1" dirty="0" smtClean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chemeClr val="accent1">
                <a:lumMod val="60000"/>
                <a:lumOff val="40000"/>
              </a:schemeClr>
            </a:gs>
            <a:gs pos="95000">
              <a:schemeClr val="tx2">
                <a:lumMod val="40000"/>
                <a:lumOff val="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7610" y="2093376"/>
            <a:ext cx="7488833" cy="891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chemeClr val="tx2"/>
                </a:solidFill>
                <a:latin typeface="GHEA Grapalat" pitchFamily="50" charset="0"/>
                <a:ea typeface="+mj-ea"/>
                <a:cs typeface="+mj-cs"/>
              </a:defRPr>
            </a:lvl1pPr>
          </a:lstStyle>
          <a:p>
            <a:r>
              <a:rPr lang="hy-AM" dirty="0">
                <a:solidFill>
                  <a:schemeClr val="accent1">
                    <a:lumMod val="75000"/>
                  </a:schemeClr>
                </a:solidFill>
              </a:rPr>
              <a:t>Շնորհակալություն</a:t>
            </a:r>
            <a:endParaRPr lang="ru-RU" dirty="0"/>
          </a:p>
        </p:txBody>
      </p:sp>
      <p:pic>
        <p:nvPicPr>
          <p:cNvPr id="7" name="Picture 2" descr="No automatic alt text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900" y="4318916"/>
            <a:ext cx="1615569" cy="117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6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1325563"/>
          </a:xfrm>
        </p:spPr>
        <p:txBody>
          <a:bodyPr/>
          <a:lstStyle/>
          <a:p>
            <a:pPr algn="ctr"/>
            <a:r>
              <a:rPr lang="hy-AM" dirty="0" smtClean="0">
                <a:solidFill>
                  <a:srgbClr val="FF0000"/>
                </a:solidFill>
              </a:rPr>
              <a:t>ՀԱՐԿԱՅԻՆ ՀԱՄԱԿԱՐԳԵՐ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ՀԱՐԿԱՅԻՆ ՀԱՄԱԿԱՐԳԵՐ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(1)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y-AM" sz="2400" b="1" u="sng" dirty="0" smtClean="0">
                <a:latin typeface="GHEA Grapalat" pitchFamily="50" charset="0"/>
              </a:rPr>
              <a:t>Մինչև </a:t>
            </a:r>
            <a:r>
              <a:rPr lang="en-US" sz="2400" b="1" u="sng" dirty="0" smtClean="0">
                <a:latin typeface="GHEA Grapalat" pitchFamily="50" charset="0"/>
              </a:rPr>
              <a:t>2020</a:t>
            </a:r>
            <a:r>
              <a:rPr lang="hy-AM" sz="2400" b="1" u="sng" dirty="0" smtClean="0">
                <a:latin typeface="GHEA Grapalat" pitchFamily="50" charset="0"/>
              </a:rPr>
              <a:t>թ․ հունվարի </a:t>
            </a:r>
            <a:r>
              <a:rPr lang="en-US" sz="2400" b="1" u="sng" dirty="0" smtClean="0">
                <a:latin typeface="GHEA Grapalat" pitchFamily="50" charset="0"/>
              </a:rPr>
              <a:t>1-</a:t>
            </a:r>
            <a:r>
              <a:rPr lang="hy-AM" sz="2400" b="1" u="sng" dirty="0" smtClean="0">
                <a:latin typeface="GHEA Grapalat" pitchFamily="50" charset="0"/>
              </a:rPr>
              <a:t>ը</a:t>
            </a:r>
          </a:p>
          <a:p>
            <a:r>
              <a:rPr lang="hy-AM" sz="2400" dirty="0" smtClean="0">
                <a:latin typeface="GHEA Grapalat" pitchFamily="50" charset="0"/>
              </a:rPr>
              <a:t>Ինքնազբաղված անձանց հարկման համակարգ</a:t>
            </a:r>
          </a:p>
          <a:p>
            <a:r>
              <a:rPr lang="hy-AM" sz="2400" dirty="0" smtClean="0">
                <a:latin typeface="GHEA Grapalat" pitchFamily="50" charset="0"/>
              </a:rPr>
              <a:t>Ընտանեկան ձեռնարկատիրության հարկման համակարգ</a:t>
            </a:r>
          </a:p>
          <a:p>
            <a:r>
              <a:rPr lang="hy-AM" sz="2400" dirty="0">
                <a:latin typeface="GHEA Grapalat" pitchFamily="50" charset="0"/>
              </a:rPr>
              <a:t>Ա</a:t>
            </a:r>
            <a:r>
              <a:rPr lang="hy-AM" sz="2400" dirty="0" smtClean="0">
                <a:latin typeface="GHEA Grapalat" pitchFamily="50" charset="0"/>
              </a:rPr>
              <a:t>րտոնագրային հարկի համակարգ</a:t>
            </a:r>
          </a:p>
          <a:p>
            <a:r>
              <a:rPr lang="hy-AM" sz="2400" dirty="0" smtClean="0">
                <a:latin typeface="GHEA Grapalat" pitchFamily="50" charset="0"/>
              </a:rPr>
              <a:t>Շրջանառության հարկի համակարգ</a:t>
            </a:r>
          </a:p>
          <a:p>
            <a:r>
              <a:rPr lang="hy-AM" sz="2400" dirty="0" smtClean="0">
                <a:latin typeface="GHEA Grapalat" pitchFamily="50" charset="0"/>
              </a:rPr>
              <a:t>ԱԱՀ-ի հարկման համակարգ</a:t>
            </a:r>
            <a:endParaRPr lang="en-US" sz="2400" dirty="0">
              <a:latin typeface="GHEA Grapalat" pitchFamily="5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latin typeface="GHEA Grapalat" pitchFamily="50" charset="0"/>
              </a:rPr>
              <a:t>2020</a:t>
            </a:r>
            <a:r>
              <a:rPr lang="hy-AM" sz="2400" b="1" u="sng" dirty="0" smtClean="0">
                <a:latin typeface="GHEA Grapalat" pitchFamily="50" charset="0"/>
              </a:rPr>
              <a:t>թ․ հունվարի </a:t>
            </a:r>
            <a:r>
              <a:rPr lang="en-US" sz="2400" b="1" u="sng" dirty="0" smtClean="0">
                <a:latin typeface="GHEA Grapalat" pitchFamily="50" charset="0"/>
              </a:rPr>
              <a:t>1-</a:t>
            </a:r>
            <a:r>
              <a:rPr lang="hy-AM" sz="2400" b="1" u="sng" dirty="0" smtClean="0">
                <a:latin typeface="GHEA Grapalat" pitchFamily="50" charset="0"/>
              </a:rPr>
              <a:t>ից հետո</a:t>
            </a:r>
          </a:p>
          <a:p>
            <a:r>
              <a:rPr lang="hy-AM" sz="2400" dirty="0" smtClean="0">
                <a:latin typeface="GHEA Grapalat" pitchFamily="50" charset="0"/>
              </a:rPr>
              <a:t>Միկրոձեռնարկատիրության հարկման համակարգ</a:t>
            </a:r>
          </a:p>
          <a:p>
            <a:r>
              <a:rPr lang="hy-AM" sz="2400" dirty="0" smtClean="0">
                <a:latin typeface="GHEA Grapalat" pitchFamily="50" charset="0"/>
              </a:rPr>
              <a:t>Շրջանառության հարկի համակարգ</a:t>
            </a:r>
          </a:p>
          <a:p>
            <a:r>
              <a:rPr lang="hy-AM" sz="2400" dirty="0" smtClean="0">
                <a:latin typeface="GHEA Grapalat" pitchFamily="50" charset="0"/>
              </a:rPr>
              <a:t>ԱԱՀ-ի հարկման համակարգ</a:t>
            </a:r>
            <a:endParaRPr lang="en-US" sz="2400" dirty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ՀԱՐԿԱՅԻՆ ՀԱՄԱԿԱՐԳԵՐ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(2)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556792"/>
            <a:ext cx="10515600" cy="4680520"/>
          </a:xfrm>
        </p:spPr>
        <p:txBody>
          <a:bodyPr>
            <a:normAutofit fontScale="92500"/>
          </a:bodyPr>
          <a:lstStyle/>
          <a:p>
            <a:r>
              <a:rPr lang="hy-AM" dirty="0" smtClean="0">
                <a:latin typeface="GHEA Grapalat" pitchFamily="50" charset="0"/>
              </a:rPr>
              <a:t>ԱԱՀ-ի շեմը </a:t>
            </a:r>
            <a:r>
              <a:rPr lang="en-US" dirty="0" smtClean="0">
                <a:latin typeface="GHEA Grapalat" pitchFamily="50" charset="0"/>
              </a:rPr>
              <a:t>58.35 </a:t>
            </a:r>
            <a:r>
              <a:rPr lang="hy-AM" dirty="0" smtClean="0">
                <a:latin typeface="GHEA Grapalat" pitchFamily="50" charset="0"/>
              </a:rPr>
              <a:t>մլն․ դրամից բարձրացվել և վերականգնվել է մինչև </a:t>
            </a:r>
            <a:r>
              <a:rPr lang="en-US" dirty="0" smtClean="0">
                <a:latin typeface="GHEA Grapalat" pitchFamily="50" charset="0"/>
              </a:rPr>
              <a:t>2019</a:t>
            </a:r>
            <a:r>
              <a:rPr lang="hy-AM" dirty="0" smtClean="0">
                <a:latin typeface="GHEA Grapalat" pitchFamily="50" charset="0"/>
              </a:rPr>
              <a:t>թ․ հունվարի </a:t>
            </a:r>
            <a:r>
              <a:rPr lang="en-US" dirty="0" smtClean="0">
                <a:latin typeface="GHEA Grapalat" pitchFamily="50" charset="0"/>
              </a:rPr>
              <a:t>1-</a:t>
            </a:r>
            <a:r>
              <a:rPr lang="hy-AM" dirty="0" smtClean="0">
                <a:latin typeface="GHEA Grapalat" pitchFamily="50" charset="0"/>
              </a:rPr>
              <a:t>ը գործող՝ </a:t>
            </a:r>
            <a:r>
              <a:rPr lang="en-US" dirty="0" smtClean="0">
                <a:latin typeface="GHEA Grapalat" pitchFamily="50" charset="0"/>
              </a:rPr>
              <a:t>115 </a:t>
            </a:r>
            <a:r>
              <a:rPr lang="hy-AM" dirty="0" smtClean="0">
                <a:latin typeface="GHEA Grapalat" pitchFamily="50" charset="0"/>
              </a:rPr>
              <a:t>մլն․ դրամի մակարդակում </a:t>
            </a:r>
            <a:r>
              <a:rPr lang="en-US" i="1" dirty="0" smtClean="0">
                <a:latin typeface="GHEA Grapalat" pitchFamily="50" charset="0"/>
              </a:rPr>
              <a:t>(</a:t>
            </a:r>
            <a:r>
              <a:rPr lang="hy-AM" i="1" dirty="0" smtClean="0">
                <a:latin typeface="GHEA Grapalat" pitchFamily="50" charset="0"/>
              </a:rPr>
              <a:t>այդ թվում՝ </a:t>
            </a:r>
            <a:r>
              <a:rPr lang="en-US" i="1" dirty="0" smtClean="0">
                <a:latin typeface="GHEA Grapalat" pitchFamily="50" charset="0"/>
              </a:rPr>
              <a:t>2019</a:t>
            </a:r>
            <a:r>
              <a:rPr lang="hy-AM" i="1" dirty="0" smtClean="0">
                <a:latin typeface="GHEA Grapalat" pitchFamily="50" charset="0"/>
              </a:rPr>
              <a:t>թ․ համար</a:t>
            </a:r>
            <a:r>
              <a:rPr lang="en-US" i="1" dirty="0" smtClean="0">
                <a:latin typeface="GHEA Grapalat" pitchFamily="50" charset="0"/>
              </a:rPr>
              <a:t>)</a:t>
            </a:r>
            <a:endParaRPr lang="hy-AM" i="1" dirty="0" smtClean="0">
              <a:latin typeface="GHEA Grapalat" pitchFamily="50" charset="0"/>
            </a:endParaRPr>
          </a:p>
          <a:p>
            <a:r>
              <a:rPr lang="hy-AM" dirty="0" smtClean="0">
                <a:latin typeface="GHEA Grapalat" pitchFamily="50" charset="0"/>
              </a:rPr>
              <a:t>Ինքնազբաղված անձանց և ընտանեկան ձեռնարկատիրության հարկման համակարգերի փոխարեն </a:t>
            </a:r>
            <a:r>
              <a:rPr lang="en-US" dirty="0" smtClean="0">
                <a:latin typeface="GHEA Grapalat" pitchFamily="50" charset="0"/>
              </a:rPr>
              <a:t>2020</a:t>
            </a:r>
            <a:r>
              <a:rPr lang="hy-AM" dirty="0" smtClean="0">
                <a:latin typeface="GHEA Grapalat" pitchFamily="50" charset="0"/>
              </a:rPr>
              <a:t>թ․ հունվարի </a:t>
            </a:r>
            <a:r>
              <a:rPr lang="en-US" dirty="0" smtClean="0">
                <a:latin typeface="GHEA Grapalat" pitchFamily="50" charset="0"/>
              </a:rPr>
              <a:t>1-</a:t>
            </a:r>
            <a:r>
              <a:rPr lang="hy-AM" dirty="0" smtClean="0">
                <a:latin typeface="GHEA Grapalat" pitchFamily="50" charset="0"/>
              </a:rPr>
              <a:t>ից ներդրվել է միկրոձեռնարկատիրության հարկման արտոնյալ համակարգ՝ իրացման շրջանառության </a:t>
            </a:r>
            <a:r>
              <a:rPr lang="en-US" dirty="0" smtClean="0">
                <a:latin typeface="GHEA Grapalat" pitchFamily="50" charset="0"/>
              </a:rPr>
              <a:t>24 </a:t>
            </a:r>
            <a:r>
              <a:rPr lang="hy-AM" dirty="0" smtClean="0">
                <a:latin typeface="GHEA Grapalat" pitchFamily="50" charset="0"/>
              </a:rPr>
              <a:t>մլն․ դրամ շեմով </a:t>
            </a:r>
            <a:r>
              <a:rPr lang="en-US" i="1" dirty="0" smtClean="0">
                <a:latin typeface="GHEA Grapalat" pitchFamily="50" charset="0"/>
              </a:rPr>
              <a:t>(2019</a:t>
            </a:r>
            <a:r>
              <a:rPr lang="hy-AM" i="1" dirty="0" smtClean="0">
                <a:latin typeface="GHEA Grapalat" pitchFamily="50" charset="0"/>
              </a:rPr>
              <a:t>թ․ համար գործող համակարգերի շեմերը համապատասխանաբար </a:t>
            </a:r>
            <a:r>
              <a:rPr lang="en-US" i="1" dirty="0" smtClean="0">
                <a:latin typeface="GHEA Grapalat" pitchFamily="50" charset="0"/>
              </a:rPr>
              <a:t>9 </a:t>
            </a:r>
            <a:r>
              <a:rPr lang="hy-AM" i="1" dirty="0" smtClean="0">
                <a:latin typeface="GHEA Grapalat" pitchFamily="50" charset="0"/>
              </a:rPr>
              <a:t>մլն․ դրամի և </a:t>
            </a:r>
            <a:r>
              <a:rPr lang="en-US" i="1" dirty="0" smtClean="0">
                <a:latin typeface="GHEA Grapalat" pitchFamily="50" charset="0"/>
              </a:rPr>
              <a:t>18</a:t>
            </a:r>
            <a:r>
              <a:rPr lang="hy-AM" i="1" dirty="0" smtClean="0">
                <a:latin typeface="GHEA Grapalat" pitchFamily="50" charset="0"/>
              </a:rPr>
              <a:t> մլն․ դրամի փոխարեն նույնպես սահմանվել են </a:t>
            </a:r>
            <a:r>
              <a:rPr lang="en-US" i="1" dirty="0" smtClean="0">
                <a:latin typeface="GHEA Grapalat" pitchFamily="50" charset="0"/>
              </a:rPr>
              <a:t>24 </a:t>
            </a:r>
            <a:r>
              <a:rPr lang="hy-AM" i="1" dirty="0" smtClean="0">
                <a:latin typeface="GHEA Grapalat" pitchFamily="50" charset="0"/>
              </a:rPr>
              <a:t>մլն․ դրամ</a:t>
            </a:r>
            <a:r>
              <a:rPr lang="en-US" i="1" dirty="0" smtClean="0">
                <a:latin typeface="GHEA Grapalat" pitchFamily="50" charset="0"/>
              </a:rPr>
              <a:t>)</a:t>
            </a:r>
            <a:endParaRPr lang="hy-AM" i="1" dirty="0" smtClean="0">
              <a:latin typeface="GHEA Grapalat" pitchFamily="50" charset="0"/>
            </a:endParaRPr>
          </a:p>
          <a:p>
            <a:r>
              <a:rPr lang="en-US" dirty="0" smtClean="0">
                <a:latin typeface="GHEA Grapalat" pitchFamily="50" charset="0"/>
              </a:rPr>
              <a:t>2020</a:t>
            </a:r>
            <a:r>
              <a:rPr lang="hy-AM" dirty="0" smtClean="0">
                <a:latin typeface="GHEA Grapalat" pitchFamily="50" charset="0"/>
              </a:rPr>
              <a:t>թ․ հունվարի </a:t>
            </a:r>
            <a:r>
              <a:rPr lang="en-US" dirty="0" smtClean="0">
                <a:latin typeface="GHEA Grapalat" pitchFamily="50" charset="0"/>
              </a:rPr>
              <a:t>1-</a:t>
            </a:r>
            <a:r>
              <a:rPr lang="hy-AM" dirty="0" smtClean="0">
                <a:latin typeface="GHEA Grapalat" pitchFamily="50" charset="0"/>
              </a:rPr>
              <a:t>ից արտոնագրային հարկի համակարգը վերացվել է</a:t>
            </a:r>
          </a:p>
          <a:p>
            <a:endParaRPr lang="en-US" dirty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ՀԱՐԿԱՅԻՆ ՀԱՄԱԿԱՐԳԵՐ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(3)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9559"/>
          </a:xfrm>
        </p:spPr>
        <p:txBody>
          <a:bodyPr/>
          <a:lstStyle/>
          <a:p>
            <a:pPr marL="0" indent="0">
              <a:buNone/>
            </a:pPr>
            <a:r>
              <a:rPr lang="hy-AM" b="1" u="sng" dirty="0" smtClean="0">
                <a:latin typeface="GHEA Grapalat" pitchFamily="50" charset="0"/>
              </a:rPr>
              <a:t>Միկրոձեռնարկատիրության սուբյեկտները՝</a:t>
            </a:r>
            <a:endParaRPr lang="en-US" b="1" u="sng" dirty="0" smtClean="0">
              <a:latin typeface="GHEA Grapalat" pitchFamily="50" charset="0"/>
            </a:endParaRPr>
          </a:p>
          <a:p>
            <a:r>
              <a:rPr lang="hy-AM" dirty="0" smtClean="0">
                <a:latin typeface="GHEA Grapalat" pitchFamily="50" charset="0"/>
              </a:rPr>
              <a:t>ազատվել են հիմնական հարկատեսակներից </a:t>
            </a:r>
            <a:r>
              <a:rPr lang="en-US" dirty="0" smtClean="0">
                <a:latin typeface="GHEA Grapalat" pitchFamily="50" charset="0"/>
              </a:rPr>
              <a:t>(</a:t>
            </a:r>
            <a:r>
              <a:rPr lang="hy-AM" dirty="0" smtClean="0">
                <a:latin typeface="GHEA Grapalat" pitchFamily="50" charset="0"/>
              </a:rPr>
              <a:t>բացառությամբ</a:t>
            </a:r>
            <a:r>
              <a:rPr lang="en-US" dirty="0" smtClean="0">
                <a:latin typeface="GHEA Grapalat" pitchFamily="50" charset="0"/>
              </a:rPr>
              <a:t> </a:t>
            </a:r>
            <a:r>
              <a:rPr lang="hy-AM" dirty="0" smtClean="0">
                <a:latin typeface="GHEA Grapalat" pitchFamily="50" charset="0"/>
              </a:rPr>
              <a:t>ակցիզային հարկի, բնապահպանական հարկի և ճանապարհային հարկի</a:t>
            </a:r>
            <a:r>
              <a:rPr lang="en-US" dirty="0" smtClean="0">
                <a:latin typeface="GHEA Grapalat" pitchFamily="50" charset="0"/>
              </a:rPr>
              <a:t>)</a:t>
            </a:r>
            <a:endParaRPr lang="hy-AM" dirty="0" smtClean="0">
              <a:latin typeface="GHEA Grapalat" pitchFamily="50" charset="0"/>
            </a:endParaRPr>
          </a:p>
          <a:p>
            <a:r>
              <a:rPr lang="hy-AM" dirty="0">
                <a:latin typeface="GHEA Grapalat" pitchFamily="50" charset="0"/>
              </a:rPr>
              <a:t>վ</a:t>
            </a:r>
            <a:r>
              <a:rPr lang="hy-AM" dirty="0" smtClean="0">
                <a:latin typeface="GHEA Grapalat" pitchFamily="50" charset="0"/>
              </a:rPr>
              <a:t>արձու աշխատողի համար եկամտային հարկը սահմանվել է ամսական </a:t>
            </a:r>
            <a:r>
              <a:rPr lang="en-US" dirty="0" smtClean="0">
                <a:latin typeface="GHEA Grapalat" pitchFamily="50" charset="0"/>
              </a:rPr>
              <a:t>5 </a:t>
            </a:r>
            <a:r>
              <a:rPr lang="hy-AM" dirty="0" smtClean="0">
                <a:latin typeface="GHEA Grapalat" pitchFamily="50" charset="0"/>
              </a:rPr>
              <a:t>հազար դրամի չափով՝ անկախ աշխատավարձի մեծությունից</a:t>
            </a:r>
          </a:p>
          <a:p>
            <a:endParaRPr lang="en-US" dirty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ՀԱՐԿԱՅԻՆ ՀԱՄԱԿԱՐԳԵՐ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(4)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36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y-AM" b="1" u="sng" dirty="0" smtClean="0">
                <a:latin typeface="GHEA Grapalat" pitchFamily="50" charset="0"/>
              </a:rPr>
              <a:t>Միկրոձեռնարկատիրության սուբյեկտներ չեն կարող լինել՝</a:t>
            </a:r>
          </a:p>
          <a:p>
            <a:r>
              <a:rPr lang="hy-AM" dirty="0" smtClean="0">
                <a:latin typeface="GHEA Grapalat" pitchFamily="50" charset="0"/>
              </a:rPr>
              <a:t>մասնագիտական ծառայություններ մատուցողները </a:t>
            </a:r>
            <a:r>
              <a:rPr lang="en-US" dirty="0" smtClean="0">
                <a:latin typeface="GHEA Grapalat" pitchFamily="50" charset="0"/>
              </a:rPr>
              <a:t>(</a:t>
            </a:r>
            <a:r>
              <a:rPr lang="hy-AM" dirty="0" smtClean="0">
                <a:latin typeface="GHEA Grapalat" pitchFamily="50" charset="0"/>
              </a:rPr>
              <a:t>օրինակ՝ խորհրդատվական, իրավաբանական, հաշվապահական կամ թարգմանչական ծառայություն մատուցողները</a:t>
            </a:r>
            <a:r>
              <a:rPr lang="en-US" dirty="0" smtClean="0">
                <a:latin typeface="GHEA Grapalat" pitchFamily="50" charset="0"/>
              </a:rPr>
              <a:t>)</a:t>
            </a:r>
            <a:endParaRPr lang="hy-AM" dirty="0" smtClean="0">
              <a:latin typeface="GHEA Grapalat" pitchFamily="50" charset="0"/>
            </a:endParaRPr>
          </a:p>
          <a:p>
            <a:r>
              <a:rPr lang="hy-AM" dirty="0" smtClean="0">
                <a:latin typeface="GHEA Grapalat" pitchFamily="50" charset="0"/>
              </a:rPr>
              <a:t>Երևան քաղաքում առևտրով զբաղվողները</a:t>
            </a:r>
          </a:p>
          <a:p>
            <a:r>
              <a:rPr lang="hy-AM" dirty="0" smtClean="0">
                <a:latin typeface="GHEA Grapalat" pitchFamily="50" charset="0"/>
              </a:rPr>
              <a:t>Երևան քաղաքից դուրս, սակայն առևտրի կենտրոններում, տոնավաճառներում առևտրով զբաղվողները</a:t>
            </a:r>
          </a:p>
          <a:p>
            <a:r>
              <a:rPr lang="hy-AM" dirty="0" smtClean="0">
                <a:latin typeface="GHEA Grapalat" pitchFamily="50" charset="0"/>
              </a:rPr>
              <a:t>ավտոմեքենայի առևտրով զբաղվողները</a:t>
            </a:r>
          </a:p>
          <a:p>
            <a:r>
              <a:rPr lang="hy-AM" dirty="0">
                <a:latin typeface="GHEA Grapalat" pitchFamily="50" charset="0"/>
              </a:rPr>
              <a:t>է</a:t>
            </a:r>
            <a:r>
              <a:rPr lang="hy-AM" dirty="0" smtClean="0">
                <a:latin typeface="GHEA Grapalat" pitchFamily="50" charset="0"/>
              </a:rPr>
              <a:t>լեկտրոնային առևտրով զբաղվողները</a:t>
            </a:r>
          </a:p>
          <a:p>
            <a:r>
              <a:rPr lang="hy-AM" smtClean="0">
                <a:latin typeface="GHEA Grapalat" pitchFamily="50" charset="0"/>
              </a:rPr>
              <a:t>Երևան քաղաքում հանրային </a:t>
            </a:r>
            <a:r>
              <a:rPr lang="hy-AM" dirty="0" smtClean="0">
                <a:latin typeface="GHEA Grapalat" pitchFamily="50" charset="0"/>
              </a:rPr>
              <a:t>սննդի կազմակերպմամբ զբաղվողները</a:t>
            </a:r>
          </a:p>
          <a:p>
            <a:endParaRPr lang="en-US" dirty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1325563"/>
          </a:xfrm>
        </p:spPr>
        <p:txBody>
          <a:bodyPr/>
          <a:lstStyle/>
          <a:p>
            <a:pPr algn="ctr"/>
            <a:r>
              <a:rPr lang="hy-AM" dirty="0" smtClean="0">
                <a:solidFill>
                  <a:srgbClr val="FF0000"/>
                </a:solidFill>
              </a:rPr>
              <a:t>ՀԱՐԿՄԱՆ ԴՐՈՒՅՔԱՉԱՓԵՐ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119655"/>
          </a:xfrm>
        </p:spPr>
        <p:txBody>
          <a:bodyPr/>
          <a:lstStyle/>
          <a:p>
            <a:r>
              <a:rPr lang="hy-AM" dirty="0" smtClean="0">
                <a:solidFill>
                  <a:srgbClr val="0070C0"/>
                </a:solidFill>
                <a:latin typeface="GHEA Grapalat" pitchFamily="50" charset="0"/>
              </a:rPr>
              <a:t>ՀԱՐԿՄԱՆ ԴՐՈՒՅՔԱՉԱՓԵՐ </a:t>
            </a:r>
            <a:r>
              <a:rPr lang="en-US" dirty="0" smtClean="0">
                <a:solidFill>
                  <a:srgbClr val="0070C0"/>
                </a:solidFill>
                <a:latin typeface="GHEA Grapalat" pitchFamily="50" charset="0"/>
              </a:rPr>
              <a:t>(1)</a:t>
            </a:r>
            <a:endParaRPr lang="en-US" dirty="0">
              <a:solidFill>
                <a:srgbClr val="0070C0"/>
              </a:solidFill>
              <a:latin typeface="GHEA Grapalat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556792"/>
            <a:ext cx="10515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y-AM" dirty="0" smtClean="0">
                <a:latin typeface="GHEA Grapalat" pitchFamily="50" charset="0"/>
              </a:rPr>
              <a:t>Եկամտային հարկի համահարթ դրույքաչափ՝</a:t>
            </a:r>
          </a:p>
          <a:p>
            <a:r>
              <a:rPr lang="en-US" dirty="0" smtClean="0">
                <a:latin typeface="GHEA Grapalat" pitchFamily="50" charset="0"/>
              </a:rPr>
              <a:t>2020</a:t>
            </a:r>
            <a:r>
              <a:rPr lang="hy-AM" dirty="0" smtClean="0">
                <a:latin typeface="GHEA Grapalat" pitchFamily="50" charset="0"/>
              </a:rPr>
              <a:t>թ․ հունվարի </a:t>
            </a:r>
            <a:r>
              <a:rPr lang="en-US" dirty="0" smtClean="0">
                <a:latin typeface="GHEA Grapalat" pitchFamily="50" charset="0"/>
              </a:rPr>
              <a:t>1-</a:t>
            </a:r>
            <a:r>
              <a:rPr lang="hy-AM" dirty="0" smtClean="0">
                <a:latin typeface="GHEA Grapalat" pitchFamily="50" charset="0"/>
              </a:rPr>
              <a:t>ից՝ </a:t>
            </a:r>
            <a:r>
              <a:rPr lang="en-US" dirty="0" smtClean="0">
                <a:latin typeface="GHEA Grapalat" pitchFamily="50" charset="0"/>
              </a:rPr>
              <a:t>23 </a:t>
            </a:r>
            <a:r>
              <a:rPr lang="hy-AM" dirty="0" smtClean="0">
                <a:latin typeface="GHEA Grapalat" pitchFamily="50" charset="0"/>
              </a:rPr>
              <a:t>տոկոս</a:t>
            </a:r>
          </a:p>
          <a:p>
            <a:r>
              <a:rPr lang="en-US" dirty="0" smtClean="0">
                <a:latin typeface="GHEA Grapalat" pitchFamily="50" charset="0"/>
              </a:rPr>
              <a:t>2021</a:t>
            </a:r>
            <a:r>
              <a:rPr lang="hy-AM" dirty="0" smtClean="0">
                <a:latin typeface="GHEA Grapalat" pitchFamily="50" charset="0"/>
              </a:rPr>
              <a:t>թ</a:t>
            </a:r>
            <a:r>
              <a:rPr lang="hy-AM" dirty="0">
                <a:latin typeface="GHEA Grapalat" pitchFamily="50" charset="0"/>
              </a:rPr>
              <a:t>․ հունվարի </a:t>
            </a:r>
            <a:r>
              <a:rPr lang="en-US" dirty="0">
                <a:latin typeface="GHEA Grapalat" pitchFamily="50" charset="0"/>
              </a:rPr>
              <a:t>1-</a:t>
            </a:r>
            <a:r>
              <a:rPr lang="hy-AM" dirty="0">
                <a:latin typeface="GHEA Grapalat" pitchFamily="50" charset="0"/>
              </a:rPr>
              <a:t>ից՝ </a:t>
            </a:r>
            <a:r>
              <a:rPr lang="en-US" dirty="0" smtClean="0">
                <a:latin typeface="GHEA Grapalat" pitchFamily="50" charset="0"/>
              </a:rPr>
              <a:t>22 </a:t>
            </a:r>
            <a:r>
              <a:rPr lang="hy-AM" dirty="0" smtClean="0">
                <a:latin typeface="GHEA Grapalat" pitchFamily="50" charset="0"/>
              </a:rPr>
              <a:t>տոկոս</a:t>
            </a:r>
            <a:endParaRPr lang="hy-AM" dirty="0">
              <a:latin typeface="GHEA Grapalat" pitchFamily="50" charset="0"/>
            </a:endParaRPr>
          </a:p>
          <a:p>
            <a:r>
              <a:rPr lang="en-US" dirty="0" smtClean="0">
                <a:latin typeface="GHEA Grapalat" pitchFamily="50" charset="0"/>
              </a:rPr>
              <a:t>2022</a:t>
            </a:r>
            <a:r>
              <a:rPr lang="hy-AM" dirty="0" smtClean="0">
                <a:latin typeface="GHEA Grapalat" pitchFamily="50" charset="0"/>
              </a:rPr>
              <a:t>թ</a:t>
            </a:r>
            <a:r>
              <a:rPr lang="hy-AM" dirty="0">
                <a:latin typeface="GHEA Grapalat" pitchFamily="50" charset="0"/>
              </a:rPr>
              <a:t>․ հունվարի </a:t>
            </a:r>
            <a:r>
              <a:rPr lang="en-US" dirty="0">
                <a:latin typeface="GHEA Grapalat" pitchFamily="50" charset="0"/>
              </a:rPr>
              <a:t>1-</a:t>
            </a:r>
            <a:r>
              <a:rPr lang="hy-AM" dirty="0">
                <a:latin typeface="GHEA Grapalat" pitchFamily="50" charset="0"/>
              </a:rPr>
              <a:t>ից՝ </a:t>
            </a:r>
            <a:r>
              <a:rPr lang="en-US" dirty="0" smtClean="0">
                <a:latin typeface="GHEA Grapalat" pitchFamily="50" charset="0"/>
              </a:rPr>
              <a:t>21 </a:t>
            </a:r>
            <a:r>
              <a:rPr lang="hy-AM" dirty="0" smtClean="0">
                <a:latin typeface="GHEA Grapalat" pitchFamily="50" charset="0"/>
              </a:rPr>
              <a:t>տոկոս</a:t>
            </a:r>
            <a:endParaRPr lang="hy-AM" dirty="0">
              <a:latin typeface="GHEA Grapalat" pitchFamily="50" charset="0"/>
            </a:endParaRPr>
          </a:p>
          <a:p>
            <a:r>
              <a:rPr lang="en-US" dirty="0" smtClean="0">
                <a:latin typeface="GHEA Grapalat" pitchFamily="50" charset="0"/>
              </a:rPr>
              <a:t>2023</a:t>
            </a:r>
            <a:r>
              <a:rPr lang="hy-AM" dirty="0" smtClean="0">
                <a:latin typeface="GHEA Grapalat" pitchFamily="50" charset="0"/>
              </a:rPr>
              <a:t>թ</a:t>
            </a:r>
            <a:r>
              <a:rPr lang="hy-AM" dirty="0">
                <a:latin typeface="GHEA Grapalat" pitchFamily="50" charset="0"/>
              </a:rPr>
              <a:t>․ հունվարի </a:t>
            </a:r>
            <a:r>
              <a:rPr lang="en-US" dirty="0">
                <a:latin typeface="GHEA Grapalat" pitchFamily="50" charset="0"/>
              </a:rPr>
              <a:t>1-</a:t>
            </a:r>
            <a:r>
              <a:rPr lang="hy-AM" dirty="0">
                <a:latin typeface="GHEA Grapalat" pitchFamily="50" charset="0"/>
              </a:rPr>
              <a:t>ից՝ </a:t>
            </a:r>
            <a:r>
              <a:rPr lang="en-US" dirty="0" smtClean="0">
                <a:latin typeface="GHEA Grapalat" pitchFamily="50" charset="0"/>
              </a:rPr>
              <a:t>20 </a:t>
            </a:r>
            <a:r>
              <a:rPr lang="hy-AM" dirty="0" smtClean="0">
                <a:latin typeface="GHEA Grapalat" pitchFamily="50" charset="0"/>
              </a:rPr>
              <a:t>տոկոս</a:t>
            </a:r>
            <a:endParaRPr lang="en-US" dirty="0" smtClean="0">
              <a:latin typeface="GHEA Grapalat" pitchFamily="50" charset="0"/>
            </a:endParaRPr>
          </a:p>
          <a:p>
            <a:pPr marL="0" indent="0">
              <a:buNone/>
            </a:pPr>
            <a:endParaRPr lang="hy-AM" dirty="0" smtClean="0">
              <a:latin typeface="GHEA Grapalat" pitchFamily="50" charset="0"/>
            </a:endParaRPr>
          </a:p>
          <a:p>
            <a:pPr marL="0" indent="0">
              <a:buNone/>
            </a:pPr>
            <a:r>
              <a:rPr lang="hy-AM" dirty="0" smtClean="0">
                <a:latin typeface="GHEA Grapalat" pitchFamily="50" charset="0"/>
              </a:rPr>
              <a:t>Սոցիալական վճարի դրույքաչափի վերականգնում</a:t>
            </a:r>
            <a:r>
              <a:rPr lang="en-US" dirty="0" smtClean="0">
                <a:latin typeface="GHEA Grapalat" pitchFamily="50" charset="0"/>
              </a:rPr>
              <a:t> 2.5 </a:t>
            </a:r>
            <a:r>
              <a:rPr lang="hy-AM" dirty="0" smtClean="0">
                <a:latin typeface="GHEA Grapalat" pitchFamily="50" charset="0"/>
              </a:rPr>
              <a:t>տոկոսից նախկինում կիրառվող </a:t>
            </a:r>
            <a:r>
              <a:rPr lang="en-US" dirty="0">
                <a:latin typeface="GHEA Grapalat" pitchFamily="50" charset="0"/>
              </a:rPr>
              <a:t>5 </a:t>
            </a:r>
            <a:r>
              <a:rPr lang="hy-AM" dirty="0" smtClean="0">
                <a:latin typeface="GHEA Grapalat" pitchFamily="50" charset="0"/>
              </a:rPr>
              <a:t>տոկոսի մակարդակում՝</a:t>
            </a:r>
          </a:p>
          <a:p>
            <a:r>
              <a:rPr lang="en-US" dirty="0" smtClean="0">
                <a:latin typeface="GHEA Grapalat" pitchFamily="50" charset="0"/>
              </a:rPr>
              <a:t>2021</a:t>
            </a:r>
            <a:r>
              <a:rPr lang="hy-AM" dirty="0">
                <a:latin typeface="GHEA Grapalat" pitchFamily="50" charset="0"/>
              </a:rPr>
              <a:t>թ․ հունվարի </a:t>
            </a:r>
            <a:r>
              <a:rPr lang="en-US" dirty="0">
                <a:latin typeface="GHEA Grapalat" pitchFamily="50" charset="0"/>
              </a:rPr>
              <a:t>1-</a:t>
            </a:r>
            <a:r>
              <a:rPr lang="hy-AM" dirty="0">
                <a:latin typeface="GHEA Grapalat" pitchFamily="50" charset="0"/>
              </a:rPr>
              <a:t>ից՝ </a:t>
            </a:r>
            <a:r>
              <a:rPr lang="en-US" dirty="0" smtClean="0">
                <a:latin typeface="GHEA Grapalat" pitchFamily="50" charset="0"/>
              </a:rPr>
              <a:t>3.5 </a:t>
            </a:r>
            <a:r>
              <a:rPr lang="hy-AM" dirty="0" smtClean="0">
                <a:latin typeface="GHEA Grapalat" pitchFamily="50" charset="0"/>
              </a:rPr>
              <a:t>տոկոս</a:t>
            </a:r>
            <a:endParaRPr lang="hy-AM" dirty="0">
              <a:latin typeface="GHEA Grapalat" pitchFamily="50" charset="0"/>
            </a:endParaRPr>
          </a:p>
          <a:p>
            <a:r>
              <a:rPr lang="en-US" dirty="0">
                <a:latin typeface="GHEA Grapalat" pitchFamily="50" charset="0"/>
              </a:rPr>
              <a:t>2022</a:t>
            </a:r>
            <a:r>
              <a:rPr lang="hy-AM" dirty="0">
                <a:latin typeface="GHEA Grapalat" pitchFamily="50" charset="0"/>
              </a:rPr>
              <a:t>թ․ հունվարի </a:t>
            </a:r>
            <a:r>
              <a:rPr lang="en-US" dirty="0">
                <a:latin typeface="GHEA Grapalat" pitchFamily="50" charset="0"/>
              </a:rPr>
              <a:t>1-</a:t>
            </a:r>
            <a:r>
              <a:rPr lang="hy-AM" dirty="0">
                <a:latin typeface="GHEA Grapalat" pitchFamily="50" charset="0"/>
              </a:rPr>
              <a:t>ից՝ </a:t>
            </a:r>
            <a:r>
              <a:rPr lang="en-US" dirty="0" smtClean="0">
                <a:latin typeface="GHEA Grapalat" pitchFamily="50" charset="0"/>
              </a:rPr>
              <a:t>4.5 </a:t>
            </a:r>
            <a:r>
              <a:rPr lang="hy-AM" dirty="0" smtClean="0">
                <a:latin typeface="GHEA Grapalat" pitchFamily="50" charset="0"/>
              </a:rPr>
              <a:t>տոկոս</a:t>
            </a:r>
            <a:endParaRPr lang="hy-AM" dirty="0">
              <a:latin typeface="GHEA Grapalat" pitchFamily="50" charset="0"/>
            </a:endParaRPr>
          </a:p>
          <a:p>
            <a:r>
              <a:rPr lang="en-US" dirty="0">
                <a:latin typeface="GHEA Grapalat" pitchFamily="50" charset="0"/>
              </a:rPr>
              <a:t>2023</a:t>
            </a:r>
            <a:r>
              <a:rPr lang="hy-AM" dirty="0">
                <a:latin typeface="GHEA Grapalat" pitchFamily="50" charset="0"/>
              </a:rPr>
              <a:t>թ․ հունվարի </a:t>
            </a:r>
            <a:r>
              <a:rPr lang="en-US" dirty="0">
                <a:latin typeface="GHEA Grapalat" pitchFamily="50" charset="0"/>
              </a:rPr>
              <a:t>1-</a:t>
            </a:r>
            <a:r>
              <a:rPr lang="hy-AM" dirty="0">
                <a:latin typeface="GHEA Grapalat" pitchFamily="50" charset="0"/>
              </a:rPr>
              <a:t>ից՝ </a:t>
            </a:r>
            <a:r>
              <a:rPr lang="en-US" dirty="0" smtClean="0">
                <a:latin typeface="GHEA Grapalat" pitchFamily="50" charset="0"/>
              </a:rPr>
              <a:t>5 </a:t>
            </a:r>
            <a:r>
              <a:rPr lang="hy-AM" dirty="0" smtClean="0">
                <a:latin typeface="GHEA Grapalat" pitchFamily="50" charset="0"/>
              </a:rPr>
              <a:t>տոկոս</a:t>
            </a:r>
            <a:endParaRPr lang="hy-AM" dirty="0"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5460151</TotalTime>
  <Words>1193</Words>
  <Application>Microsoft Office PowerPoint</Application>
  <PresentationFormat>Custom</PresentationFormat>
  <Paragraphs>95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ԲՈՎԱՆԴԱԿՈՒԹՅՈՒՆ</vt:lpstr>
      <vt:lpstr>ՀԱՐԿԱՅԻՆ ՀԱՄԱԿԱՐԳԵՐ</vt:lpstr>
      <vt:lpstr>ՀԱՐԿԱՅԻՆ ՀԱՄԱԿԱՐԳԵՐ (1)</vt:lpstr>
      <vt:lpstr>ՀԱՐԿԱՅԻՆ ՀԱՄԱԿԱՐԳԵՐ (2)</vt:lpstr>
      <vt:lpstr>ՀԱՐԿԱՅԻՆ ՀԱՄԱԿԱՐԳԵՐ (3)</vt:lpstr>
      <vt:lpstr>ՀԱՐԿԱՅԻՆ ՀԱՄԱԿԱՐԳԵՐ (4)</vt:lpstr>
      <vt:lpstr>ՀԱՐԿՄԱՆ ԴՐՈՒՅՔԱՉԱՓԵՐ</vt:lpstr>
      <vt:lpstr>ՀԱՐԿՄԱՆ ԴՐՈՒՅՔԱՉԱՓԵՐ (1)</vt:lpstr>
      <vt:lpstr>ՀԱՐԿՄԱՆ ԴՐՈՒՅՔԱՉԱՓԵՐ (2)</vt:lpstr>
      <vt:lpstr>ՀԱՐԿՄԱՆ ԴՐՈՒՅՔԱՉԱՓԵՐ (3)</vt:lpstr>
      <vt:lpstr>ՀԱՐԿՄԱՆ ԿԱՐԳԻ (ՈԼՈՐՏԱՅԻՆ) ՓՈՓՈԽՈՒԹՅՈՒՆՆԵՐ</vt:lpstr>
      <vt:lpstr>ՀԱՐԿՄԱՆ ԿԱՐԳԻ (ՈԼՈՐՏԱՅԻՆ) ՓՈՓՈԽՈՒԹՅՈՒՆՆԵՐ (1)</vt:lpstr>
      <vt:lpstr>ՀԱՐԿՄԱՆ ԿԱՐԳԻ (ՈԼՈՐՏԱՅԻՆ) ՓՈՓՈԽՈՒԹՅՈՒՆՆԵՐ (2)</vt:lpstr>
      <vt:lpstr>ՀԱՐԿՄԱՆ ԿԱՐԳԻ (ՈԼՈՐՏԱՅԻՆ) ՓՈՓՈԽՈՒԹՅՈՒՆՆԵՐ (3)</vt:lpstr>
      <vt:lpstr>ՀԱՐԿՄԱՆ ԿԱՐԳԻ (ՈԼՈՐՏԱՅԻՆ) ՓՈՓՈԽՈՒԹՅՈՒՆՆԵՐ (4)</vt:lpstr>
      <vt:lpstr>ՀԱՐԿՄԱՆ ԿԱՐԳԻ (ՈԼՈՐՏԱՅԻՆ) ՓՈՓՈԽՈՒԹՅՈՒՆՆԵՐ (5)</vt:lpstr>
      <vt:lpstr>ՀԱՐԿՄԱՆ ԿԱՐԳԻ (ՈԼՈՐՏԱՅԻՆ) ՓՈՓՈԽՈՒԹՅՈՒՆՆԵՐ (6)</vt:lpstr>
      <vt:lpstr>ՀԱՐԿՄԱՆ ԿԱՐԳԻ (ՈԼՈՐՏԱՅԻՆ) ՓՈՓՈԽՈՒԹՅՈՒՆՆԵՐ (7)</vt:lpstr>
      <vt:lpstr>ԱՅԼ ՓՈՓՈԽՈՒԹՅՈՒՆՆԵՐ</vt:lpstr>
      <vt:lpstr>ԱՅԼ ՓՈՓՈԽՈՒԹՅՈՒՆՆԵՐ (1)</vt:lpstr>
      <vt:lpstr>ԱՅԼ ՓՈՓՈԽՈՒԹՅՈՒՆՆԵՐ (2)</vt:lpstr>
      <vt:lpstr>ԱՅԼ ՓՈՓՈԽՈՒԹՅՈՒՆՆԵՐ (3)</vt:lpstr>
      <vt:lpstr>ԱՅԼ ՓՈՓՈԽՈՒԹՅՈՒՆՆԵՐ (4)</vt:lpstr>
      <vt:lpstr>ԱՅԼ ՓՈՓՈԽՈՒԹՅՈՒՆՆԵՐ (5)</vt:lpstr>
      <vt:lpstr>ԱՅԼ ՓՈՓՈԽՈՒԹՅՈՒՆՆԵՐ (6)</vt:lpstr>
      <vt:lpstr>ԱՅԼ ՓՈՓՈԽՈՒԹՅՈՒՆՆԵՐ (7)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 strategy</dc:title>
  <dc:creator>Ori Alaverdyan</dc:creator>
  <cp:lastModifiedBy>Arman Poghosyan</cp:lastModifiedBy>
  <cp:revision>657</cp:revision>
  <cp:lastPrinted>2018-08-01T09:00:52Z</cp:lastPrinted>
  <dcterms:created xsi:type="dcterms:W3CDTF">2017-05-12T09:48:15Z</dcterms:created>
  <dcterms:modified xsi:type="dcterms:W3CDTF">2019-12-08T04:42:42Z</dcterms:modified>
</cp:coreProperties>
</file>